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300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0533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129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885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85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63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211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551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163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966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257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D27C9-C2F0-49A4-9E4A-7CC6F2F34DF9}" type="datetimeFigureOut">
              <a:rPr lang="sk-SK" smtClean="0"/>
              <a:t>23.11.2015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BB44B-F1E4-40DF-B9EE-8C7242D431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63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1845" TargetMode="External"/><Relationship Id="rId13" Type="http://schemas.openxmlformats.org/officeDocument/2006/relationships/image" Target="../media/image9.jpeg"/><Relationship Id="rId3" Type="http://schemas.openxmlformats.org/officeDocument/2006/relationships/hyperlink" Target="https://sk.wikipedia.org/wiki/Tatr%C3%ADn" TargetMode="External"/><Relationship Id="rId7" Type="http://schemas.openxmlformats.org/officeDocument/2006/relationships/hyperlink" Target="https://sk.wikipedia.org/wiki/1._august" TargetMode="External"/><Relationship Id="rId12" Type="http://schemas.openxmlformats.org/officeDocument/2006/relationships/hyperlink" Target="http://www.slovackizavod.org.rs/vesti/vid/6464" TargetMode="External"/><Relationship Id="rId2" Type="http://schemas.openxmlformats.org/officeDocument/2006/relationships/hyperlink" Target="https://sk.wikipedia.org/wiki/184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k.wikipedia.org/wiki/Orol_tatransk%C3%BD" TargetMode="External"/><Relationship Id="rId11" Type="http://schemas.openxmlformats.org/officeDocument/2006/relationships/hyperlink" Target="https://sk.wikipedia.org/wiki/J%C3%A1n_Koll%C3%A1r" TargetMode="External"/><Relationship Id="rId5" Type="http://schemas.openxmlformats.org/officeDocument/2006/relationships/hyperlink" Target="https://sk.wikipedia.org/wiki/Slovenskje_n%C3%A1rod%C5%88je_novini" TargetMode="External"/><Relationship Id="rId10" Type="http://schemas.openxmlformats.org/officeDocument/2006/relationships/hyperlink" Target="https://sk.wikipedia.org/wiki/Pavel_Jozef_%C5%A0af%C3%A1rik" TargetMode="External"/><Relationship Id="rId4" Type="http://schemas.openxmlformats.org/officeDocument/2006/relationships/hyperlink" Target="https://sk.wikipedia.org/wiki/Liptovsk%C3%BD_Mikul%C3%A1%C5%A1" TargetMode="External"/><Relationship Id="rId9" Type="http://schemas.openxmlformats.org/officeDocument/2006/relationships/hyperlink" Target="https://sk.wikipedia.org/wiki/Sloven%C4%8Din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iki/Rusko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sk.wikipedia.org/wiki/C%C3%A1r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oocities.org/gogastransylvania/Seton-Watson/RacialProblems.htm" TargetMode="External"/><Relationship Id="rId5" Type="http://schemas.openxmlformats.org/officeDocument/2006/relationships/hyperlink" Target="https://sk.wikipedia.org/wiki/Ru%C5%A1tina" TargetMode="External"/><Relationship Id="rId4" Type="http://schemas.openxmlformats.org/officeDocument/2006/relationships/hyperlink" Target="https://sk.wikipedia.org/wiki/Demokraci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opky.sk/gl/274425/1496027/Toto-vam-slovencinarka-nepovedala--Stur-ovladal-desat-jazykov--dohovoril-by-sa-aj-v-Indii-#infopane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kolskyservis.teraz.sk/zaujimavosti/snk-ludovit-stur/5412-clanok.htm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eraz.sk/rok-l-stura/l-kuhn-odhaluje-aj-menej-zname-fakty/157896-clanok.htm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zurnal.pravda.sk/spolocnost/clanok/361855-ludovit-stur-osobnost-ktora-aj-dnes-ludi-spaja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snk.sk/sk/media-snk/kontakt/tlacove-spravy.htm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k.wikipedia.org/w/index.php?title=Karol_Zay&amp;action=edit&amp;redlink=1" TargetMode="External"/><Relationship Id="rId2" Type="http://schemas.openxmlformats.org/officeDocument/2006/relationships/hyperlink" Target="https://sk.wikipedia.org/wiki/Uhorsko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abdis.sk/Blogs/?BlogCategory=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ĽUDOVÍT ŠTÚR</a:t>
            </a:r>
            <a:endParaRPr lang="sk-SK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 Katarína Ferjančeková  </a:t>
            </a:r>
          </a:p>
          <a:p>
            <a:r>
              <a:rPr lang="sk-SK" smtClean="0"/>
              <a:t>2015/2016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988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Začiatky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slovenských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národných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novín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V auguste </a:t>
            </a:r>
            <a:r>
              <a:rPr lang="sk-SK" dirty="0">
                <a:hlinkClick r:id="rId2" tooltip="1844"/>
              </a:rPr>
              <a:t>1844</a:t>
            </a:r>
            <a:r>
              <a:rPr lang="sk-SK" dirty="0"/>
              <a:t> sa konalo prvé zhromaždenie </a:t>
            </a:r>
            <a:r>
              <a:rPr lang="sk-SK" dirty="0">
                <a:hlinkClick r:id="rId3" tooltip="Tatrín"/>
              </a:rPr>
              <a:t>Tatrína</a:t>
            </a:r>
            <a:r>
              <a:rPr lang="sk-SK" dirty="0"/>
              <a:t> v </a:t>
            </a:r>
            <a:r>
              <a:rPr lang="sk-SK" dirty="0">
                <a:hlinkClick r:id="rId4" tooltip="Liptovský Mikuláš"/>
              </a:rPr>
              <a:t>Liptovskom Sv. Mikuláši</a:t>
            </a:r>
            <a:r>
              <a:rPr lang="sk-SK" dirty="0"/>
              <a:t>, na ktorom sa zúčastnil aj Štúr, ktorý bol zvolený za člena predsedníctva spolku. O rok neskôr sa po niekoľkoročnom úsilí podarilo Štúrovi získať od panovníka povolenie vydávať </a:t>
            </a:r>
            <a:r>
              <a:rPr lang="sk-SK" dirty="0">
                <a:hlinkClick r:id="rId5" tooltip="Slovenskje národňje novini"/>
              </a:rPr>
              <a:t>Slovenskje národňje novini</a:t>
            </a:r>
            <a:r>
              <a:rPr lang="sk-SK" dirty="0"/>
              <a:t> s literárnou prílohou </a:t>
            </a:r>
            <a:r>
              <a:rPr lang="sk-SK" i="1" dirty="0">
                <a:hlinkClick r:id="rId6" tooltip="Orol tatranský"/>
              </a:rPr>
              <a:t>Orol tatránski</a:t>
            </a:r>
            <a:r>
              <a:rPr lang="sk-SK" dirty="0"/>
              <a:t>. Noviny vychádzali od </a:t>
            </a:r>
            <a:r>
              <a:rPr lang="sk-SK" dirty="0">
                <a:hlinkClick r:id="rId7" tooltip="1. august"/>
              </a:rPr>
              <a:t>1. augusta</a:t>
            </a:r>
            <a:r>
              <a:rPr lang="sk-SK" dirty="0">
                <a:hlinkClick r:id="rId8" tooltip="1845"/>
              </a:rPr>
              <a:t>1845</a:t>
            </a:r>
            <a:r>
              <a:rPr lang="sk-SK" dirty="0"/>
              <a:t>. Písané boli v Štúrovej </a:t>
            </a:r>
            <a:r>
              <a:rPr lang="sk-SK" dirty="0">
                <a:hlinkClick r:id="rId9" tooltip="Slovenčina"/>
              </a:rPr>
              <a:t>slovenčine</a:t>
            </a:r>
            <a:r>
              <a:rPr lang="sk-SK" dirty="0"/>
              <a:t> a našli si svojich horlivých prívržencov a pre formu jazyka aj zarytých nepriateľov. Medzi odporcov sa zaradili nielen niektorí českí vlastenci, ktorí tento čin chápali ako zradu národnej veci a odtrhnutie sa od Čechov, ale aj </a:t>
            </a:r>
            <a:r>
              <a:rPr lang="sk-SK" dirty="0">
                <a:hlinkClick r:id="rId10" tooltip="Pavel Jozef Šafárik"/>
              </a:rPr>
              <a:t>P. J. Šafárik</a:t>
            </a:r>
            <a:r>
              <a:rPr lang="sk-SK" dirty="0"/>
              <a:t> a najmä </a:t>
            </a:r>
            <a:r>
              <a:rPr lang="sk-SK" dirty="0">
                <a:hlinkClick r:id="rId11" tooltip="Ján Kollár"/>
              </a:rPr>
              <a:t>J. Kollár</a:t>
            </a:r>
            <a:r>
              <a:rPr lang="sk-SK" dirty="0"/>
              <a:t>.</a:t>
            </a:r>
            <a:endParaRPr lang="sk-SK" dirty="0"/>
          </a:p>
        </p:txBody>
      </p:sp>
      <p:pic>
        <p:nvPicPr>
          <p:cNvPr id="3074" name="Picture 2" descr="http://www.slovackizavod.org.rs/sites/slovackizavod.org.rs/files/media/images/news/2011/snn-01.jpg">
            <a:hlinkClick r:id="rId1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1690688"/>
            <a:ext cx="3403600" cy="472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34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         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ŠTÚROVE NÁZORY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1600" dirty="0"/>
              <a:t>Mnohé postoje, ktoré opísal v diele </a:t>
            </a:r>
            <a:r>
              <a:rPr lang="sk-SK" sz="1600" i="1" dirty="0"/>
              <a:t>Das Slawenthum und die Welt der Zukunft</a:t>
            </a:r>
            <a:r>
              <a:rPr lang="sk-SK" sz="1600" dirty="0"/>
              <a:t> (</a:t>
            </a:r>
            <a:r>
              <a:rPr lang="sk-SK" sz="1600" i="1" dirty="0"/>
              <a:t>Slovanstvo a svet budúcnosti</a:t>
            </a:r>
            <a:r>
              <a:rPr lang="sk-SK" sz="1600" dirty="0"/>
              <a:t>) možno považovať za jeho politický testament.</a:t>
            </a:r>
          </a:p>
          <a:p>
            <a:r>
              <a:rPr lang="sk-SK" sz="1600" dirty="0"/>
              <a:t>Štúr v knihe navrhoval politické splynutie s </a:t>
            </a:r>
            <a:r>
              <a:rPr lang="sk-SK" sz="1600" dirty="0">
                <a:hlinkClick r:id="rId2" tooltip="Cár"/>
              </a:rPr>
              <a:t>cárskym</a:t>
            </a:r>
            <a:r>
              <a:rPr lang="sk-SK" sz="1600" dirty="0"/>
              <a:t> </a:t>
            </a:r>
            <a:r>
              <a:rPr lang="sk-SK" sz="1600" dirty="0">
                <a:hlinkClick r:id="rId3" tooltip="Rusko"/>
              </a:rPr>
              <a:t>Ruskom</a:t>
            </a:r>
            <a:r>
              <a:rPr lang="sk-SK" sz="1600" dirty="0"/>
              <a:t>, odmietal slobodné trhové hospodárstvo a ako jeho alternatívu vyzdvihoval občinu. Odmietal </a:t>
            </a:r>
            <a:r>
              <a:rPr lang="sk-SK" sz="1600" dirty="0" smtClean="0"/>
              <a:t>parlamentnú </a:t>
            </a:r>
            <a:r>
              <a:rPr lang="sk-SK" sz="1600" dirty="0" smtClean="0">
                <a:hlinkClick r:id="rId4" tooltip="Demokracia"/>
              </a:rPr>
              <a:t>demokraciu</a:t>
            </a:r>
            <a:r>
              <a:rPr lang="sk-SK" sz="1600" dirty="0"/>
              <a:t> v prospech samoderžavia.</a:t>
            </a:r>
          </a:p>
          <a:p>
            <a:r>
              <a:rPr lang="sk-SK" sz="1600" dirty="0"/>
              <a:t>Štúr je považovaný za zakladateľa spisovnej slovenčiny, ale v diele </a:t>
            </a:r>
            <a:r>
              <a:rPr lang="sk-SK" sz="1600" i="1" dirty="0"/>
              <a:t>Slovanstvo a svet budúcnosti</a:t>
            </a:r>
            <a:r>
              <a:rPr lang="sk-SK" sz="1600" dirty="0"/>
              <a:t> ako literárny jazyk pre všetky slovanské kmene odporúča používať </a:t>
            </a:r>
            <a:r>
              <a:rPr lang="sk-SK" sz="1600" dirty="0">
                <a:hlinkClick r:id="rId5" tooltip="Ruština"/>
              </a:rPr>
              <a:t>ruštinu</a:t>
            </a:r>
            <a:r>
              <a:rPr lang="sk-SK" sz="1600" dirty="0" smtClean="0"/>
              <a:t>.</a:t>
            </a:r>
            <a:endParaRPr lang="sk-SK" sz="1600" dirty="0"/>
          </a:p>
          <a:p>
            <a:r>
              <a:rPr lang="sk-SK" sz="1600" dirty="0"/>
              <a:t>Štúr sa netajil kritickosťou voči správaniu Židov a preto schvaľoval ruské protižidovské </a:t>
            </a:r>
            <a:r>
              <a:rPr lang="sk-SK" sz="1600" dirty="0" smtClean="0"/>
              <a:t>opatrenia.</a:t>
            </a:r>
            <a:endParaRPr lang="sk-SK" sz="1600" dirty="0"/>
          </a:p>
        </p:txBody>
      </p:sp>
      <p:pic>
        <p:nvPicPr>
          <p:cNvPr id="2050" name="Picture 2" descr="http://www.oocities.org/gogastransylvania/Seton-Watson/image014.JPG">
            <a:hlinkClick r:id="rId6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294" y="1825625"/>
            <a:ext cx="2971800" cy="3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21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                       Detstvo a mladosť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sk-SK" sz="1900" dirty="0"/>
              <a:t>Budúceho národovca vychovávali rodičia prísne a skromne. Jeho otec Samuel, učiteľ v uhrovskej škole (vtedy Zay-Uhrovec), svojich synov pripravoval osobitne na stredoškolské štúdiá. Takže už v rodičovskom dome nadobudli viac vedomostí – napríklad základy latinčiny. Od roku 1821 do 1827 navštevoval Ľudovít ľudovú školu v Zay-Uhrovci pod pedagogickým vedením prísneho otca Samuela, starostlivosťou milovanej matky Anny a staršieho brala Karola</a:t>
            </a:r>
            <a:r>
              <a:rPr lang="sk-SK" sz="1900" dirty="0" smtClean="0"/>
              <a:t>.</a:t>
            </a:r>
            <a:r>
              <a:rPr lang="sk-SK" sz="1900" dirty="0"/>
              <a:t> Na formovanie povahy mladého Ľudovíta vplývala aj príroda v okolí Zay-Uhrovca a matkina starostlivosť. Láska k prírode ho sprevádzala aj na štúdiách na evanjelickom lýceu v Bratislave a usiloval sa ju preniesť na svojich spolužiakov, keď ich vo voľnom čase miesto do viechy pozýval na výlety do okolia Bratislavy. V čase dospievania vplýval na Ľudovíta starší brat Karol, ktorý sa po gymnaziálnych štúdiách v Rábe vrátil domov ako uvedomelý vlastenec</a:t>
            </a:r>
            <a:r>
              <a:rPr lang="sk-SK" sz="1900" dirty="0" smtClean="0"/>
              <a:t>.</a:t>
            </a:r>
            <a:r>
              <a:rPr lang="sk-SK" sz="1800" dirty="0" smtClean="0"/>
              <a:t/>
            </a:r>
            <a:br>
              <a:rPr lang="sk-SK" sz="1800" dirty="0" smtClean="0"/>
            </a:br>
            <a:endParaRPr lang="sk-SK" sz="18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9245600" y="4990011"/>
            <a:ext cx="5181600" cy="49842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        </a:t>
            </a:r>
          </a:p>
          <a:p>
            <a:pPr marL="0" indent="0">
              <a:buNone/>
            </a:pPr>
            <a:r>
              <a:rPr lang="sk-SK" dirty="0"/>
              <a:t> </a:t>
            </a:r>
          </a:p>
        </p:txBody>
      </p:sp>
      <p:pic>
        <p:nvPicPr>
          <p:cNvPr id="1028" name="Picture 4" descr="Rukopisná mapa s popiso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1641798"/>
            <a:ext cx="4762500" cy="3960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06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                  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PÁR ŠTÚROVÝCH DIEL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5181600" cy="4351338"/>
          </a:xfrm>
        </p:spPr>
        <p:txBody>
          <a:bodyPr>
            <a:noAutofit/>
          </a:bodyPr>
          <a:lstStyle/>
          <a:p>
            <a:endParaRPr lang="sk-SK" sz="2000" dirty="0" smtClean="0"/>
          </a:p>
          <a:p>
            <a:r>
              <a:rPr lang="sk-SK" sz="2000" dirty="0" smtClean="0"/>
              <a:t>1838 – august 1840: v pražských Květoch uverejňoval cyklus básní Dumky večerní, až do augusta 1840 </a:t>
            </a:r>
          </a:p>
          <a:p>
            <a:r>
              <a:rPr lang="sk-SK" sz="2000" dirty="0"/>
              <a:t> </a:t>
            </a:r>
            <a:r>
              <a:rPr lang="sk-SK" sz="2000" dirty="0" smtClean="0"/>
              <a:t>   1836 - v prvom ročníku Hronky vyšla prvá tlačená báseň Óda na Hronku </a:t>
            </a:r>
          </a:p>
          <a:p>
            <a:r>
              <a:rPr lang="sk-SK" sz="2000" dirty="0" smtClean="0"/>
              <a:t>     1835 – spoluredaktor almanachu Plody </a:t>
            </a:r>
          </a:p>
          <a:p>
            <a:r>
              <a:rPr lang="sk-SK" sz="2000" dirty="0"/>
              <a:t> </a:t>
            </a:r>
            <a:r>
              <a:rPr lang="sk-SK" sz="2000" dirty="0" smtClean="0"/>
              <a:t>     okolo 1837 – píše články pre časopisy a noviny Tatranka                                        (sk), Hronka (sk), Květy (cz), Časopis českého musea (cz), Danica (hr), Tygodnik literacki (hr)</a:t>
            </a:r>
          </a:p>
          <a:p>
            <a:r>
              <a:rPr lang="sk-SK" sz="2000" dirty="0"/>
              <a:t> </a:t>
            </a:r>
            <a:r>
              <a:rPr lang="sk-SK" sz="2000" dirty="0" smtClean="0"/>
              <a:t>1831 - prvé básnické pokusy</a:t>
            </a:r>
            <a:endParaRPr lang="sk-SK" sz="2000" dirty="0"/>
          </a:p>
        </p:txBody>
      </p:sp>
      <p:pic>
        <p:nvPicPr>
          <p:cNvPr id="3074" name="Picture 2" descr="http://www1.teraz.sk/usercontent/photos/3/c/6/3-3c6cbfa07dfae9cdc7b0dfedd562a222c9ef599a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6201"/>
            <a:ext cx="5181600" cy="389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                     ŠTÚR NÁMESTNÍKOM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V školskom roku </a:t>
            </a:r>
            <a:r>
              <a:rPr lang="sk-SK" b="1" dirty="0"/>
              <a:t>1836-37</a:t>
            </a:r>
            <a:r>
              <a:rPr lang="sk-SK" dirty="0"/>
              <a:t> sa na základe ustanovenia dištriktuálneho konventu stal Ľudovít Štúr nehonorovaným námestníkom prof. Palkoviča na lýceu. Predurčoval ho k tomu najmä kredit bývalého vynikajúceho žiaka lýcea a erudovanosť v latinskom jazyku (bola vyučovacou rečou na lýceu). Okrem latinčiny počas svojho života výborne ovládal maďarský, nemecký, francúzsky, grécky jazyk a slovanské jazyky - predovšetkým poľský, srbo-chorvátsky, ruský a učil sa aj hebrejčinu a angličtinu. Štúr na lýceu prednášal českú a poľskú gramatiku a dejepis. Súkromne viedol rozsiahlu korešpondenciu s významnými osobnosťami slovanského </a:t>
            </a:r>
            <a:r>
              <a:rPr lang="sk-SK" dirty="0" smtClean="0"/>
              <a:t>sveta.</a:t>
            </a:r>
            <a:endParaRPr lang="sk-SK" dirty="0"/>
          </a:p>
        </p:txBody>
      </p:sp>
      <p:pic>
        <p:nvPicPr>
          <p:cNvPr id="4098" name="Picture 2" descr="http://www1.teraz.sk/usercontent/photos/2/2/1/3-221d8f144a57994e4301b7c670494bf50a8446b0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15281"/>
            <a:ext cx="5181600" cy="33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9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                      NÁVRAT DO UHORSKA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Návrat do Uhorska znamenal pre Štúra začiatok nového boja o udržanie národných práv. Radikálne zákroky uhorských úradníkov a policajtov boli namierené proti snahám zvyšovať vzdelanostnú a kultúrnu úroveň nemaďarských národov. Situáciu sťažovalo aj zvolenie grófa Karola Zaya za generálneho inšpektora evanjelickej cirkvi a. v., ktorý podporoval myšlienku jediného a jednotného národa v Uhorsku - maďarského národa. Zay Štúra osobne poznal a spočiatku prejavoval voči nemu sympatie, pretože si vážil jeho vzdelanosť a nadanie. Neúspešne písomne i ústne vyzýval Štúra k spolupráci pre maďarské záujmy, pretože v nich videl perspektívu pre budúcnosť krajiny.</a:t>
            </a:r>
          </a:p>
        </p:txBody>
      </p:sp>
      <p:pic>
        <p:nvPicPr>
          <p:cNvPr id="5122" name="Picture 2" descr="http://ipravda.sk/res/2015/07/17/thumbs/stur-uhorsky-snem-obraz-gejza-szalay-nestandard2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700" y="1690688"/>
            <a:ext cx="4864100" cy="417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87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                         UTLÁČANÝ SLOVÁCI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Nepoľavujúci tlak na Slovákov zo strany maďarských predstaviteľov prinútil Štúra a slovenských národovcov žiadať ochranu u panovníka. V roku </a:t>
            </a:r>
            <a:r>
              <a:rPr lang="sk-SK" b="1" dirty="0"/>
              <a:t>1842</a:t>
            </a:r>
            <a:r>
              <a:rPr lang="sk-SK" dirty="0"/>
              <a:t> bola vyslaná do Viedne štvorčlenná deputácia so Slovenským prestolným prosbopisom. V Prosbopise prosili Slováci panovníka o ochranu pred perzekúciou, o možnosť uverejňovať obranné spisy slovenského národa, potvrdiť Katedru reči a literatúry česko-slovenskej na ev. lýceu v Bratislave a zriadiť podobné ustanovizne aj na iných lýceách v Uhorsku a pod. Vo Viedni sa však o osude Slovenského prestolného prosbopisu nerozhodlo, pretože dvor poslal slovenskú žiadosť do Budína na vyjadrenie k uhorskému palatínovi, ktorý všetky požiadavky Prosbopisu zamietol.</a:t>
            </a:r>
          </a:p>
        </p:txBody>
      </p:sp>
      <p:pic>
        <p:nvPicPr>
          <p:cNvPr id="6146" name="Picture 2" descr="http://dikda.eu/wp-content/uploads/2015/06/Stur_Ludovit_bankovka_10_ks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777141"/>
            <a:ext cx="5181600" cy="244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04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                         Prvé pôsobisko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/>
              <a:t>Návrat do </a:t>
            </a:r>
            <a:r>
              <a:rPr lang="sk-SK" dirty="0">
                <a:hlinkClick r:id="rId2" tooltip="Uhorsko"/>
              </a:rPr>
              <a:t>Uhorska</a:t>
            </a:r>
            <a:r>
              <a:rPr lang="sk-SK" dirty="0"/>
              <a:t> znamenal pre Štúra začiatok nového boja o udržanie národných práv. Radikálne zákroky uhorských úradníkov a policajtov boli namierené proti snahám zvyšovať vzdelanostnú a kultúrnu úroveň nemaďarských národov. Situáciu sťažovalo aj zvolenie grófa </a:t>
            </a:r>
            <a:r>
              <a:rPr lang="sk-SK" dirty="0">
                <a:hlinkClick r:id="rId3" tooltip="Karol Zay (stránka neexistuje)"/>
              </a:rPr>
              <a:t>Karola Zaya</a:t>
            </a:r>
            <a:r>
              <a:rPr lang="sk-SK" dirty="0"/>
              <a:t> za generálneho inšpektora evanjelickej cirkvi a. v., ktorý podporoval myšlienku jediného a jednotného národa v Uhorsku – maďarského národa. </a:t>
            </a:r>
            <a:r>
              <a:rPr lang="sk-SK" dirty="0" err="1">
                <a:hlinkClick r:id="rId3" tooltip="Karol Zay (stránka neexistuje)"/>
              </a:rPr>
              <a:t>Zay</a:t>
            </a:r>
            <a:r>
              <a:rPr lang="sk-SK" dirty="0"/>
              <a:t> Štúra osobne poznal a spočiatku prejavoval voči nemu sympatie, pretože si vážil jeho vzdelanosť a nadanie. Neúspešne písomne i ústne vyzýval Štúra k spolupráci pre maďarské záujmy, pretože v nich videl perspektívu pre budúcnosť krajiny.</a:t>
            </a:r>
          </a:p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pic>
        <p:nvPicPr>
          <p:cNvPr id="1026" name="Picture 2" descr="https://upload.wikimedia.org/wikipedia/commons/8/8c/Ludovit_Stur_monument_Levoc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248" y="1825625"/>
            <a:ext cx="326350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71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               Kúsok zo života Ľudovíta Štúra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/>
              <a:t>Rok </a:t>
            </a:r>
            <a:r>
              <a:rPr lang="sk-SK" b="1" dirty="0"/>
              <a:t>1851</a:t>
            </a:r>
            <a:r>
              <a:rPr lang="sk-SK" dirty="0"/>
              <a:t> otvoril sériu osobných tragédií Ľ. Štúra, pretože v januári mu zomrel brat Karol (kňaz a učiteľ v Modre) a o pol roka neskôr jeho otec. Ľudovít sa po smrti svojho staršieho brata presťahoval do Modry, aby sa - sám pod policajným dozorom, postaral o sedem detí zosnulého brata. Naďalej bol tvorivo činný, hoci jeho život znepríjemňovala a sťažovala polícia. V roku </a:t>
            </a:r>
            <a:r>
              <a:rPr lang="sk-SK" b="1" dirty="0"/>
              <a:t>1853</a:t>
            </a:r>
            <a:r>
              <a:rPr lang="sk-SK" dirty="0"/>
              <a:t> zomrela vo Viedni jeho duchovná priateľka Adela </a:t>
            </a:r>
            <a:r>
              <a:rPr lang="sk-SK" dirty="0" err="1"/>
              <a:t>Ostrolúcka</a:t>
            </a:r>
            <a:r>
              <a:rPr lang="sk-SK" dirty="0"/>
              <a:t> a v Trenčíne jeho matka. V tomto období končí aj Štúrova životná púť. Na poľovačke v decembri </a:t>
            </a:r>
            <a:r>
              <a:rPr lang="sk-SK" b="1" dirty="0"/>
              <a:t>1855</a:t>
            </a:r>
            <a:r>
              <a:rPr lang="sk-SK" dirty="0"/>
              <a:t> sa pri pokuse o preskočenie potoka neďaleko Modry nešťastne postrelil. Zomrel 12. januára </a:t>
            </a:r>
            <a:r>
              <a:rPr lang="sk-SK" b="1" dirty="0"/>
              <a:t>1856</a:t>
            </a:r>
            <a:r>
              <a:rPr lang="sk-SK" dirty="0"/>
              <a:t> v Modre ako štyridsaťročný.</a:t>
            </a:r>
            <a:endParaRPr lang="sk-SK" dirty="0"/>
          </a:p>
        </p:txBody>
      </p:sp>
      <p:pic>
        <p:nvPicPr>
          <p:cNvPr id="2050" name="Picture 2" descr="http://www.abdis.sk/Images/635816299540412258.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1" y="1921668"/>
            <a:ext cx="3484562" cy="349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79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403</Words>
  <Application>Microsoft Office PowerPoint</Application>
  <PresentationFormat>Širokouhlá</PresentationFormat>
  <Paragraphs>32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Motív Office</vt:lpstr>
      <vt:lpstr>ĽUDOVÍT ŠTÚR</vt:lpstr>
      <vt:lpstr>                         ŠTÚROVE NÁZORY</vt:lpstr>
      <vt:lpstr>                        Detstvo a mladosť </vt:lpstr>
      <vt:lpstr>                   PÁR ŠTÚROVÝCH DIEL </vt:lpstr>
      <vt:lpstr>                      ŠTÚR NÁMESTNÍKOM</vt:lpstr>
      <vt:lpstr>                       NÁVRAT DO UHORSKA</vt:lpstr>
      <vt:lpstr>                          UTLÁČANÝ SLOVÁCI </vt:lpstr>
      <vt:lpstr>                          Prvé pôsobisko </vt:lpstr>
      <vt:lpstr>                Kúsok zo života Ľudovíta Štúra</vt:lpstr>
      <vt:lpstr>       Začiatky slovenských národných novín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Aja</dc:creator>
  <cp:lastModifiedBy>Aja</cp:lastModifiedBy>
  <cp:revision>9</cp:revision>
  <dcterms:created xsi:type="dcterms:W3CDTF">2015-11-08T17:04:20Z</dcterms:created>
  <dcterms:modified xsi:type="dcterms:W3CDTF">2015-11-23T15:19:49Z</dcterms:modified>
</cp:coreProperties>
</file>