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1CF4BE-55B8-4957-8243-F2003B81DC71}" type="datetimeFigureOut">
              <a:rPr lang="sk-SK" smtClean="0"/>
              <a:t>3. 12. 2015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38FB07-D9EB-47CE-A129-C1F85ACEE87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000" dirty="0" smtClean="0">
                <a:latin typeface="Algerian" panose="04020705040A02060702" pitchFamily="82" charset="0"/>
              </a:rPr>
              <a:t>Ľudovít Štúr</a:t>
            </a:r>
            <a:endParaRPr lang="sk-SK" sz="6000" dirty="0">
              <a:latin typeface="Algerian" panose="04020705040A02060702" pitchFamily="82" charset="0"/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b="1" i="1" dirty="0">
                <a:solidFill>
                  <a:srgbClr val="5C1D0E"/>
                </a:solidFill>
                <a:effectLst/>
                <a:latin typeface="+mj-lt"/>
              </a:rPr>
              <a:t>"Kto žije duchom, v tom žije celý svet a on v celom svete."</a:t>
            </a:r>
            <a:endParaRPr lang="sk-SK" sz="2800" b="1" i="1" dirty="0">
              <a:effectLst/>
              <a:latin typeface="+mj-lt"/>
            </a:endParaRP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64704"/>
            <a:ext cx="936104" cy="11985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outerShdw blurRad="63500" dist="38100" dir="10500000" sx="101000" sy="101000" algn="tr" rotWithShape="0">
              <a:prstClr val="black">
                <a:alpha val="37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680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4038">
        <p14:ripple/>
      </p:transition>
    </mc:Choice>
    <mc:Fallback>
      <p:transition spd="slow" advTm="40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4048" y="1700808"/>
            <a:ext cx="3422483" cy="1886921"/>
          </a:xfrm>
        </p:spPr>
        <p:txBody>
          <a:bodyPr/>
          <a:lstStyle/>
          <a:p>
            <a:pPr algn="ctr"/>
            <a:r>
              <a:rPr lang="sk-SK" sz="4600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Poster Compressed" panose="02070706080601050204" pitchFamily="18" charset="0"/>
              </a:rPr>
              <a:t>Spisovná slovenčina</a:t>
            </a:r>
            <a:r>
              <a:rPr lang="sk-SK" sz="4400" b="1" dirty="0">
                <a:solidFill>
                  <a:srgbClr val="000000"/>
                </a:solidFill>
                <a:latin typeface="Arial"/>
              </a:rPr>
              <a:t/>
            </a:r>
            <a:br>
              <a:rPr lang="sk-SK" sz="4400" b="1" dirty="0">
                <a:solidFill>
                  <a:srgbClr val="000000"/>
                </a:solidFill>
                <a:latin typeface="Arial"/>
              </a:rPr>
            </a:br>
            <a:endParaRPr lang="sk-SK" sz="4400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36712"/>
            <a:ext cx="3240112" cy="50626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sk-SK" sz="1300" i="1" dirty="0">
                <a:latin typeface="Bookman Old Style" panose="02050604050505020204" pitchFamily="18" charset="0"/>
                <a:cs typeface="Arial" panose="020B0604020202020204" pitchFamily="34" charset="0"/>
              </a:rPr>
              <a:t>Zjednotenie Slovákov sa malo uskutočniť prostredníctvom </a:t>
            </a:r>
            <a:r>
              <a:rPr lang="sk-SK" sz="1300" i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všeslovenského</a:t>
            </a:r>
            <a:r>
              <a:rPr lang="sk-SK" sz="1300" i="1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sk-SK" sz="1300" i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nadkonfesionálneho</a:t>
            </a:r>
            <a:r>
              <a:rPr lang="sk-SK" sz="1300" i="1" dirty="0">
                <a:latin typeface="Bookman Old Style" panose="02050604050505020204" pitchFamily="18" charset="0"/>
                <a:cs typeface="Arial" panose="020B0604020202020204" pitchFamily="34" charset="0"/>
              </a:rPr>
              <a:t> spolku </a:t>
            </a:r>
            <a:r>
              <a:rPr lang="sk-SK" sz="1300" i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Tatrín</a:t>
            </a:r>
            <a:r>
              <a:rPr lang="sk-SK" sz="1300" i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</a:t>
            </a:r>
            <a:r>
              <a:rPr lang="sk-SK" sz="1300" i="1" dirty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sk-SK" sz="1300" i="1" dirty="0" smtClean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Štúr </a:t>
            </a:r>
            <a:r>
              <a:rPr lang="sk-SK" sz="1300" i="1" dirty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sa </a:t>
            </a:r>
            <a:r>
              <a:rPr lang="sk-SK" sz="1300" i="1" dirty="0" smtClean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rozhodol so </a:t>
            </a:r>
            <a:r>
              <a:rPr lang="sk-SK" sz="1300" i="1" dirty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svojimi prívržencami pre novú formu spisovného jazyka, ktorý by v jednotnej reči spojil katolíkov aj </a:t>
            </a:r>
            <a:r>
              <a:rPr lang="sk-SK" sz="1300" i="1" dirty="0" smtClean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evanjelikov. 11</a:t>
            </a:r>
            <a:r>
              <a:rPr lang="sk-SK" sz="1300" i="1" dirty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. júla 1843 sa Ľ. Štúr, J. M. Hurban a M. M. </a:t>
            </a:r>
            <a:r>
              <a:rPr lang="sk-SK" sz="1300" i="1" dirty="0" err="1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Hodža</a:t>
            </a:r>
            <a:r>
              <a:rPr lang="sk-SK" sz="1300" i="1" dirty="0">
                <a:solidFill>
                  <a:srgbClr val="252525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stretli na Hurbanovej fare v Hlbokom, kde sa dohodli na postupe pri zavedení slovenčiny do praxe. 17. júla navštívili na Dobrej Vode Jána Hollého, ktorého ako významného predstaviteľa bernolákovčiny prvého oboznámili so svojím zámerom.</a:t>
            </a:r>
            <a:endParaRPr lang="sk-SK" sz="1300" i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983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9358">
        <p14:vortex dir="r"/>
      </p:transition>
    </mc:Choice>
    <mc:Fallback>
      <p:transition spd="slow" advTm="935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latin typeface="Bernard MT Condensed" panose="02050806060905020404" pitchFamily="18" charset="0"/>
              </a:rPr>
              <a:t>Slovenské národné noviny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dirty="0"/>
              <a:t>A</a:t>
            </a:r>
            <a:r>
              <a:rPr lang="sk-SK" b="1" dirty="0" smtClean="0"/>
              <a:t>ugust </a:t>
            </a:r>
            <a:r>
              <a:rPr lang="sk-SK" b="1" dirty="0"/>
              <a:t>1844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sk-SK" sz="1300" dirty="0">
                <a:latin typeface="Century" panose="02040604050505020304" pitchFamily="18" charset="0"/>
              </a:rPr>
              <a:t>V auguste 1844 sa konalo prvé zhromaždenie </a:t>
            </a:r>
            <a:r>
              <a:rPr lang="sk-SK" sz="1300" dirty="0" err="1">
                <a:latin typeface="Century" panose="02040604050505020304" pitchFamily="18" charset="0"/>
              </a:rPr>
              <a:t>Tatrína</a:t>
            </a:r>
            <a:r>
              <a:rPr lang="sk-SK" sz="1300" dirty="0">
                <a:latin typeface="Century" panose="02040604050505020304" pitchFamily="18" charset="0"/>
              </a:rPr>
              <a:t> v Liptovskom Sv. Mikuláši, na ktorom sa zúčastnil aj Štúr, ktorý bol zvolený za člena predsedníctva spolku. O rok neskôr sa po niekoľkoročnom úsilí podarilo Štúrovi získať od panovníka povolenie vydávať </a:t>
            </a:r>
            <a:r>
              <a:rPr lang="sk-SK" sz="1300" dirty="0" err="1">
                <a:latin typeface="Century" panose="02040604050505020304" pitchFamily="18" charset="0"/>
              </a:rPr>
              <a:t>Slovenskje</a:t>
            </a:r>
            <a:r>
              <a:rPr lang="sk-SK" sz="1300" dirty="0">
                <a:latin typeface="Century" panose="02040604050505020304" pitchFamily="18" charset="0"/>
              </a:rPr>
              <a:t> </a:t>
            </a:r>
            <a:r>
              <a:rPr lang="sk-SK" sz="1300" dirty="0" err="1">
                <a:latin typeface="Century" panose="02040604050505020304" pitchFamily="18" charset="0"/>
              </a:rPr>
              <a:t>národňje</a:t>
            </a:r>
            <a:r>
              <a:rPr lang="sk-SK" sz="1300" dirty="0">
                <a:latin typeface="Century" panose="02040604050505020304" pitchFamily="18" charset="0"/>
              </a:rPr>
              <a:t> </a:t>
            </a:r>
            <a:r>
              <a:rPr lang="sk-SK" sz="1300" dirty="0" err="1">
                <a:latin typeface="Century" panose="02040604050505020304" pitchFamily="18" charset="0"/>
              </a:rPr>
              <a:t>novini</a:t>
            </a:r>
            <a:r>
              <a:rPr lang="sk-SK" sz="1300" dirty="0">
                <a:latin typeface="Century" panose="02040604050505020304" pitchFamily="18" charset="0"/>
              </a:rPr>
              <a:t> s literárnou prílohou Orol </a:t>
            </a:r>
            <a:r>
              <a:rPr lang="sk-SK" sz="1300" dirty="0" err="1">
                <a:latin typeface="Century" panose="02040604050505020304" pitchFamily="18" charset="0"/>
              </a:rPr>
              <a:t>tatránski</a:t>
            </a:r>
            <a:r>
              <a:rPr lang="sk-SK" sz="1300" dirty="0">
                <a:latin typeface="Century" panose="02040604050505020304" pitchFamily="18" charset="0"/>
              </a:rPr>
              <a:t>. Noviny vychádzali od 1. augusta 1845. Písané boli v Štúrovej slovenčine a našli si svojich horlivých prívržencov a pre formu jazyka aj zarytých nepriateľov. Medzi odporcov sa zaradili nielen niektorí českí vlastenci, ktorí tento čin chápali ako zradu národnej veci a odtrhnutie sa od Čechov, ale aj P. J. Šafárik a najmä J. Kollár.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b="1" dirty="0" smtClean="0"/>
              <a:t>Rok 1846</a:t>
            </a:r>
            <a:endParaRPr lang="sk-SK" b="1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sk-SK" sz="1300" dirty="0">
                <a:latin typeface="Century" panose="02040604050505020304" pitchFamily="18" charset="0"/>
              </a:rPr>
              <a:t>V roku 1846 vydal Štúr </a:t>
            </a:r>
            <a:r>
              <a:rPr lang="sk-SK" sz="1300" dirty="0" err="1">
                <a:latin typeface="Century" panose="02040604050505020304" pitchFamily="18" charset="0"/>
              </a:rPr>
              <a:t>Nárečja</a:t>
            </a:r>
            <a:r>
              <a:rPr lang="sk-SK" sz="1300" dirty="0">
                <a:latin typeface="Century" panose="02040604050505020304" pitchFamily="18" charset="0"/>
              </a:rPr>
              <a:t> </a:t>
            </a:r>
            <a:r>
              <a:rPr lang="sk-SK" sz="1300" dirty="0" err="1">
                <a:latin typeface="Century" panose="02040604050505020304" pitchFamily="18" charset="0"/>
              </a:rPr>
              <a:t>Slovenskuo</a:t>
            </a:r>
            <a:r>
              <a:rPr lang="sk-SK" sz="1300" dirty="0">
                <a:latin typeface="Century" panose="02040604050505020304" pitchFamily="18" charset="0"/>
              </a:rPr>
              <a:t> alebo potreba </a:t>
            </a:r>
            <a:r>
              <a:rPr lang="sk-SK" sz="1300" dirty="0" err="1">
                <a:latin typeface="Century" panose="02040604050505020304" pitchFamily="18" charset="0"/>
              </a:rPr>
              <a:t>písaňja</a:t>
            </a:r>
            <a:r>
              <a:rPr lang="sk-SK" sz="1300" dirty="0">
                <a:latin typeface="Century" panose="02040604050505020304" pitchFamily="18" charset="0"/>
              </a:rPr>
              <a:t> v tomto nárečí, v ktorom obhajoval nevyhnutnosť nového spisovného jazyka a v tom istom roku vyšlo jeho jazykovedné dielo </a:t>
            </a:r>
            <a:r>
              <a:rPr lang="sk-SK" sz="1300" dirty="0" err="1">
                <a:latin typeface="Century" panose="02040604050505020304" pitchFamily="18" charset="0"/>
              </a:rPr>
              <a:t>Nauka</a:t>
            </a:r>
            <a:r>
              <a:rPr lang="sk-SK" sz="1300" dirty="0">
                <a:latin typeface="Century" panose="02040604050505020304" pitchFamily="18" charset="0"/>
              </a:rPr>
              <a:t> reči Slovenskej, obsahujúce základy novej gramatiky. Na štvrtom zhromaždení </a:t>
            </a:r>
            <a:r>
              <a:rPr lang="sk-SK" sz="1300" dirty="0" err="1" smtClean="0">
                <a:latin typeface="Century" panose="02040604050505020304" pitchFamily="18" charset="0"/>
              </a:rPr>
              <a:t>Tatrína</a:t>
            </a:r>
            <a:r>
              <a:rPr lang="sk-SK" sz="1300" dirty="0" smtClean="0">
                <a:latin typeface="Century" panose="02040604050505020304" pitchFamily="18" charset="0"/>
              </a:rPr>
              <a:t> sa </a:t>
            </a:r>
            <a:r>
              <a:rPr lang="sk-SK" sz="1300" dirty="0">
                <a:latin typeface="Century" panose="02040604050505020304" pitchFamily="18" charset="0"/>
              </a:rPr>
              <a:t>zástupcovia katolíkov a evanjelikov </a:t>
            </a:r>
            <a:r>
              <a:rPr lang="sk-SK" sz="1300" dirty="0" smtClean="0">
                <a:latin typeface="Century" panose="02040604050505020304" pitchFamily="18" charset="0"/>
              </a:rPr>
              <a:t>dohodli </a:t>
            </a:r>
            <a:r>
              <a:rPr lang="sk-SK" sz="1300" dirty="0">
                <a:latin typeface="Century" panose="02040604050505020304" pitchFamily="18" charset="0"/>
              </a:rPr>
              <a:t>na spoločnom používaní nového spisovného jazyka. Ďalšia úprava slovenskej gramatiky, prechod z fonetického princípu na etymologický, bola zavedená reformou Michala M. </a:t>
            </a:r>
            <a:r>
              <a:rPr lang="sk-SK" sz="1300" dirty="0" err="1">
                <a:latin typeface="Century" panose="02040604050505020304" pitchFamily="18" charset="0"/>
              </a:rPr>
              <a:t>Hodžu</a:t>
            </a:r>
            <a:r>
              <a:rPr lang="sk-SK" sz="1300" dirty="0">
                <a:latin typeface="Century" panose="02040604050505020304" pitchFamily="18" charset="0"/>
              </a:rPr>
              <a:t> a katolíka Martina </a:t>
            </a:r>
            <a:r>
              <a:rPr lang="sk-SK" sz="1300" dirty="0" err="1">
                <a:latin typeface="Century" panose="02040604050505020304" pitchFamily="18" charset="0"/>
              </a:rPr>
              <a:t>Hattalu</a:t>
            </a:r>
            <a:r>
              <a:rPr lang="sk-SK" sz="1300" dirty="0">
                <a:latin typeface="Century" panose="02040604050505020304" pitchFamily="18" charset="0"/>
              </a:rPr>
              <a:t> v 1851 – 1852.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568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8471">
        <p14:switch dir="r"/>
      </p:transition>
    </mc:Choice>
    <mc:Fallback>
      <p:transition spd="slow" advTm="84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dirty="0">
                <a:latin typeface="Monotype Corsiva" panose="03010101010201010101" pitchFamily="66" charset="0"/>
              </a:rPr>
              <a:t>Posledné roky života</a:t>
            </a:r>
          </a:p>
        </p:txBody>
      </p:sp>
      <p:sp>
        <p:nvSpPr>
          <p:cNvPr id="16" name="Zástupný symbol obsahu 1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i="1" dirty="0"/>
              <a:t>Po neúspechu výpravy v roku 1849 a po opätovnom sklamaní z cisárskeho dvora, ktorý Slovákom sľuboval podporu v boji proti maďarským radikálom, sa Ľudovít ocitol v nepriaznivej situácii. Žiadosť o povolenie vydávať slovenské politické noviny (Slovenské národné noviny zanikli v revolučných dňoch) a pokus získať oficiálne povolenie </a:t>
            </a:r>
            <a:r>
              <a:rPr lang="sk-SK" i="1" dirty="0" err="1"/>
              <a:t>Tatrína</a:t>
            </a:r>
            <a:r>
              <a:rPr lang="sk-SK" i="1" dirty="0"/>
              <a:t>, stroskotali. Štúr v tomto období nadviazal na svoju činnosť z predošlých rokov a venoval sa slovanskej ľudovej tvorbe a pracoval na spise Slovanstvo a svet budúcnosti.</a:t>
            </a:r>
          </a:p>
        </p:txBody>
      </p:sp>
      <p:sp>
        <p:nvSpPr>
          <p:cNvPr id="17" name="Zástupný symbol obsahu 1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i="1" dirty="0">
                <a:latin typeface="+mj-lt"/>
              </a:rPr>
              <a:t>Rok 1851 otvoril sériu osobných tragédií, pretože v januári mu zomrel brat Karol (kňaz a učiteľ v Modre) a o pol roka neskôr jeho otec. Ľudovít sa po smrti svojho staršieho brata presťahoval do Modry, aby sa – sám pod policajným dozorom, postaral o sedem detí zosnulého brata. Naďalej bol tvorivo činný, hoci jeho život znepríjemňovala a sťažovala polícia. V roku 1853 zomrela vo Viedni jeho duchovná </a:t>
            </a:r>
            <a:r>
              <a:rPr lang="sk-SK" i="1" dirty="0" smtClean="0">
                <a:latin typeface="+mj-lt"/>
              </a:rPr>
              <a:t>priateľka Adela </a:t>
            </a:r>
            <a:r>
              <a:rPr lang="sk-SK" i="1" dirty="0" err="1">
                <a:latin typeface="+mj-lt"/>
              </a:rPr>
              <a:t>Ostrolúcka</a:t>
            </a:r>
            <a:r>
              <a:rPr lang="sk-SK" i="1" dirty="0">
                <a:latin typeface="+mj-lt"/>
              </a:rPr>
              <a:t> a v Trenčíne jeho matka. V tomto období končí aj Štúrova životná púť. Na poľovačke 22. decembra 1855 sa pri pokuse o preskočenie potoka neďaleko Modry nešťastne postrelil do </a:t>
            </a:r>
            <a:r>
              <a:rPr lang="sk-SK" i="1" dirty="0" smtClean="0">
                <a:latin typeface="+mj-lt"/>
              </a:rPr>
              <a:t>stehna.</a:t>
            </a:r>
            <a:endParaRPr lang="sk-SK" i="1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96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7880">
        <p14:window dir="vert"/>
      </p:transition>
    </mc:Choice>
    <mc:Fallback>
      <p:transition spd="slow" advTm="788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"Národ, v ktorého duši je hlboko zakorenená úcta k právam každého človeka a pre ktorého je samozrejmosťou, že všetci sú si rovní, nosí v srdci lásku k človeku a nerobí medzi ľuďmi rozdiel a navyše sa aj sám spravuje - len takýto národ môže byť úprimným, otvoreným a čestným národom."</a:t>
            </a:r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"Čím národ v úplnom ducha svojho </a:t>
            </a:r>
            <a:r>
              <a:rPr lang="sk-SK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rozživotený</a:t>
            </a:r>
            <a:r>
              <a:rPr lang="sk-SK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postavený viac a viac ustáva, tým sa väčšmi uňho k večeru blíži a oči druhých tiež pomaly z neho sa spúšťajú a na druhé vychádzajúce svetlo obracajú."</a:t>
            </a:r>
          </a:p>
        </p:txBody>
      </p:sp>
    </p:spTree>
    <p:extLst>
      <p:ext uri="{BB962C8B-B14F-4D97-AF65-F5344CB8AC3E}">
        <p14:creationId xmlns:p14="http://schemas.microsoft.com/office/powerpoint/2010/main" val="403062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Tm="10780">
        <p:checker/>
      </p:transition>
    </mc:Choice>
    <mc:Fallback>
      <p:transition spd="slow" advTm="1078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Ďakujem za pozretie</a:t>
            </a:r>
            <a:endParaRPr lang="sk-SK" dirty="0">
              <a:solidFill>
                <a:schemeClr val="bg2">
                  <a:lumMod val="2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sk-SK" b="1" i="1" dirty="0" smtClean="0">
                <a:latin typeface="+mj-lt"/>
              </a:rPr>
              <a:t>Alexandra </a:t>
            </a:r>
            <a:r>
              <a:rPr lang="sk-SK" b="1" i="1" dirty="0" err="1" smtClean="0">
                <a:latin typeface="+mj-lt"/>
              </a:rPr>
              <a:t>Štukunová</a:t>
            </a:r>
            <a:endParaRPr lang="sk-SK" b="1" i="1" dirty="0">
              <a:latin typeface="+mj-lt"/>
            </a:endParaRPr>
          </a:p>
        </p:txBody>
      </p:sp>
      <p:pic>
        <p:nvPicPr>
          <p:cNvPr id="9" name="Zástupný symbol obrázka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87" b="94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96529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331">
        <p14:window dir="vert"/>
      </p:transition>
    </mc:Choice>
    <mc:Fallback>
      <p:transition spd="slow" advTm="23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zaná kniha">
  <a:themeElements>
    <a:clrScheme name="Viazaná knih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iazaná knih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</TotalTime>
  <Words>614</Words>
  <Application>Microsoft Office PowerPoint</Application>
  <PresentationFormat>Prezentácia na obrazovke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Viazaná kniha</vt:lpstr>
      <vt:lpstr>Ľudovít Štúr</vt:lpstr>
      <vt:lpstr>Spisovná slovenčina </vt:lpstr>
      <vt:lpstr>Slovenské národné noviny</vt:lpstr>
      <vt:lpstr>Posledné roky života</vt:lpstr>
      <vt:lpstr>"Národ, v ktorého duši je hlboko zakorenená úcta k právam každého človeka a pre ktorého je samozrejmosťou, že všetci sú si rovní, nosí v srdci lásku k človeku a nerobí medzi ľuďmi rozdiel a navyše sa aj sám spravuje - len takýto národ môže byť úprimným, otvoreným a čestným národom."</vt:lpstr>
      <vt:lpstr>Ďakujem za pozretie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Ľudovít Štúr</dc:title>
  <dc:creator>Your User Name</dc:creator>
  <cp:lastModifiedBy>sasa</cp:lastModifiedBy>
  <cp:revision>7</cp:revision>
  <dcterms:created xsi:type="dcterms:W3CDTF">2015-11-26T12:15:08Z</dcterms:created>
  <dcterms:modified xsi:type="dcterms:W3CDTF">2015-12-03T16:15:23Z</dcterms:modified>
</cp:coreProperties>
</file>