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18. 5. 2016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5" y="1043608"/>
            <a:ext cx="9144000" cy="572072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143"/>
            <a:ext cx="7772400" cy="1169609"/>
          </a:xfrm>
        </p:spPr>
        <p:txBody>
          <a:bodyPr/>
          <a:lstStyle/>
          <a:p>
            <a:pPr algn="ctr"/>
            <a:r>
              <a:rPr lang="sk-SK" dirty="0" smtClean="0"/>
              <a:t>Obyvateľstvo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72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u="sng" dirty="0"/>
              <a:t>Národnostné zloženie obyvateľstva:</a:t>
            </a:r>
            <a:endParaRPr lang="sk-SK" dirty="0"/>
          </a:p>
          <a:p>
            <a:r>
              <a:rPr lang="sk-SK" dirty="0"/>
              <a:t>- prevláda </a:t>
            </a:r>
            <a:r>
              <a:rPr lang="sk-SK" b="1" dirty="0"/>
              <a:t>Slovenská</a:t>
            </a:r>
            <a:r>
              <a:rPr lang="sk-SK" dirty="0"/>
              <a:t> národnosť</a:t>
            </a:r>
          </a:p>
          <a:p>
            <a:r>
              <a:rPr lang="sk-SK" dirty="0"/>
              <a:t>- národnostné menšiny : J - Maďari, V - Ukrajinci, Rómovia ( Spiš, Gemer, Šariš),</a:t>
            </a:r>
          </a:p>
          <a:p>
            <a:r>
              <a:rPr lang="sk-SK" dirty="0"/>
              <a:t>                                   Česi, Poliaci, </a:t>
            </a:r>
            <a:r>
              <a:rPr lang="sk-SK" dirty="0" err="1"/>
              <a:t>Rusíni</a:t>
            </a:r>
            <a:r>
              <a:rPr lang="sk-SK" dirty="0"/>
              <a:t>,,,</a:t>
            </a:r>
          </a:p>
          <a:p>
            <a:pPr marL="109728" indent="0">
              <a:buNone/>
            </a:pP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62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1" y="2420889"/>
            <a:ext cx="9052017" cy="235352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8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u="sng" dirty="0"/>
              <a:t>Náboženské zloženie obyvateľstva:</a:t>
            </a:r>
            <a:endParaRPr lang="sk-SK" dirty="0"/>
          </a:p>
          <a:p>
            <a:r>
              <a:rPr lang="sk-SK" dirty="0"/>
              <a:t>- najmenej veriacich = Z Slovensko</a:t>
            </a:r>
          </a:p>
          <a:p>
            <a:r>
              <a:rPr lang="sk-SK" dirty="0"/>
              <a:t>- prevláda </a:t>
            </a:r>
            <a:r>
              <a:rPr lang="sk-SK" b="1" dirty="0"/>
              <a:t>KRESŤANSTVO </a:t>
            </a:r>
            <a:r>
              <a:rPr lang="sk-SK" dirty="0"/>
              <a:t>- Rímskokatolícke (v každej obci, najviac Orava, Kysuce)</a:t>
            </a:r>
          </a:p>
          <a:p>
            <a:r>
              <a:rPr lang="sk-SK" dirty="0"/>
              <a:t>                                    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/>
              <a:t>  - Evanjelické (Liptov, Turiec, ...)</a:t>
            </a:r>
          </a:p>
          <a:p>
            <a:r>
              <a:rPr lang="sk-SK" dirty="0"/>
              <a:t>                                      </a:t>
            </a:r>
            <a:endParaRPr lang="sk-SK" dirty="0" smtClean="0"/>
          </a:p>
          <a:p>
            <a:r>
              <a:rPr lang="sk-SK" dirty="0"/>
              <a:t> - Gréckokatolíci ( Prešov</a:t>
            </a:r>
            <a:r>
              <a:rPr lang="sk-SK"/>
              <a:t>, </a:t>
            </a:r>
            <a:r>
              <a:rPr lang="sk-SK" smtClean="0"/>
              <a:t>V. </a:t>
            </a:r>
            <a:r>
              <a:rPr lang="sk-SK" dirty="0"/>
              <a:t>Slovenska)</a:t>
            </a:r>
          </a:p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4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sk-SK" dirty="0" smtClean="0"/>
              <a:t>súčasný </a:t>
            </a:r>
            <a:r>
              <a:rPr lang="sk-SK" dirty="0"/>
              <a:t>počet a štruktúra obyvateľstva je výsledkom dlhodobého vývoja</a:t>
            </a:r>
          </a:p>
          <a:p>
            <a:pPr marL="109728" indent="0">
              <a:buNone/>
            </a:pPr>
            <a:r>
              <a:rPr lang="sk-SK" dirty="0" smtClean="0"/>
              <a:t>   </a:t>
            </a:r>
            <a:r>
              <a:rPr lang="sk-SK" dirty="0"/>
              <a:t>( vojny, udalosti, choroby, sťahovanie, </a:t>
            </a:r>
            <a:r>
              <a:rPr lang="sk-SK" dirty="0" smtClean="0"/>
              <a:t>  prírodné </a:t>
            </a:r>
            <a:r>
              <a:rPr lang="sk-SK" dirty="0"/>
              <a:t>podmienky, )</a:t>
            </a:r>
          </a:p>
          <a:p>
            <a:r>
              <a:rPr lang="sk-SK" dirty="0"/>
              <a:t>Počet obyvateľov:  cca 5,4 milióna</a:t>
            </a:r>
          </a:p>
          <a:p>
            <a:r>
              <a:rPr lang="sk-SK" dirty="0" smtClean="0"/>
              <a:t> </a:t>
            </a:r>
            <a:r>
              <a:rPr lang="sk-SK" dirty="0"/>
              <a:t>celkový počet obyvateľstva dosahuje dlhodobo kladné </a:t>
            </a:r>
            <a:r>
              <a:rPr lang="sk-SK" dirty="0" smtClean="0"/>
              <a:t>hodnoty 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58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>
            <a:normAutofit fontScale="70000" lnSpcReduction="20000"/>
          </a:bodyPr>
          <a:lstStyle/>
          <a:p>
            <a:r>
              <a:rPr lang="sk-SK" sz="3400" b="1" u="sng" dirty="0"/>
              <a:t>1. Prirodzený pohyb obyvateľstva</a:t>
            </a:r>
            <a:endParaRPr lang="sk-SK" sz="3400" dirty="0"/>
          </a:p>
          <a:p>
            <a:r>
              <a:rPr lang="sk-SK" sz="3400" dirty="0"/>
              <a:t>- rozdiel medzi narodenými a zomretými </a:t>
            </a:r>
          </a:p>
          <a:p>
            <a:r>
              <a:rPr lang="sk-SK" sz="3400" b="1" dirty="0"/>
              <a:t>- pôrodnosť</a:t>
            </a:r>
            <a:r>
              <a:rPr lang="sk-SK" sz="3400" dirty="0"/>
              <a:t> = udáva počet narodených detí na 1000 obyv</a:t>
            </a:r>
            <a:r>
              <a:rPr lang="sk-SK" sz="3400" dirty="0" smtClean="0"/>
              <a:t>.</a:t>
            </a:r>
          </a:p>
          <a:p>
            <a:endParaRPr lang="sk-SK" sz="3400" dirty="0"/>
          </a:p>
          <a:p>
            <a:r>
              <a:rPr lang="sk-SK" sz="3400" dirty="0"/>
              <a:t>- najvyššia pôrodnosť = Orava, Kysuce</a:t>
            </a:r>
          </a:p>
          <a:p>
            <a:r>
              <a:rPr lang="sk-SK" sz="3400" dirty="0"/>
              <a:t>- najnižšia pôrodnosť = Z a J </a:t>
            </a:r>
            <a:r>
              <a:rPr lang="sk-SK" sz="3400" dirty="0" smtClean="0"/>
              <a:t>SR</a:t>
            </a:r>
          </a:p>
          <a:p>
            <a:endParaRPr lang="sk-SK" sz="3400" dirty="0"/>
          </a:p>
          <a:p>
            <a:r>
              <a:rPr lang="sk-SK" sz="3400" b="1" dirty="0"/>
              <a:t>- úmrtnosť</a:t>
            </a:r>
            <a:r>
              <a:rPr lang="sk-SK" sz="3400" dirty="0"/>
              <a:t> = udáva počet mŕtvych na 1000 </a:t>
            </a:r>
            <a:r>
              <a:rPr lang="sk-SK" sz="3400" dirty="0" err="1"/>
              <a:t>obyv</a:t>
            </a:r>
            <a:r>
              <a:rPr lang="sk-SK" sz="3400" dirty="0"/>
              <a:t>,</a:t>
            </a:r>
          </a:p>
          <a:p>
            <a:r>
              <a:rPr lang="sk-SK" sz="3400" dirty="0"/>
              <a:t>- najnižšia úmrtnosť = S Slovenska</a:t>
            </a:r>
          </a:p>
          <a:p>
            <a:r>
              <a:rPr lang="sk-SK" sz="3400" dirty="0"/>
              <a:t>- najvyššia úmrtnosť = J </a:t>
            </a:r>
            <a:r>
              <a:rPr lang="sk-SK" sz="3400" dirty="0" smtClean="0"/>
              <a:t>Slovenska</a:t>
            </a:r>
          </a:p>
          <a:p>
            <a:endParaRPr lang="sk-SK" sz="3400" dirty="0"/>
          </a:p>
          <a:p>
            <a:r>
              <a:rPr lang="sk-SK" sz="3400" dirty="0"/>
              <a:t>- SR dosahuje od roku 2004 prirodzený prírastok</a:t>
            </a:r>
          </a:p>
          <a:p>
            <a:r>
              <a:rPr lang="sk-SK" sz="3400" dirty="0"/>
              <a:t/>
            </a:r>
            <a:br>
              <a:rPr lang="sk-SK" sz="3400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0"/>
            <a:ext cx="1750965" cy="174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288615" cy="4422497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8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u="sng" dirty="0"/>
              <a:t>2. Mechanický pohyb obyvateľstva = Migrácia</a:t>
            </a:r>
            <a:endParaRPr lang="sk-SK" dirty="0"/>
          </a:p>
          <a:p>
            <a:r>
              <a:rPr lang="sk-SK" dirty="0"/>
              <a:t>- rozdiel medzi prisťahovanými a vysťahovanými</a:t>
            </a:r>
          </a:p>
          <a:p>
            <a:r>
              <a:rPr lang="sk-SK" dirty="0"/>
              <a:t>- na SR prevláda prisťahovalectvo</a:t>
            </a:r>
          </a:p>
          <a:p>
            <a:r>
              <a:rPr lang="sk-SK" dirty="0"/>
              <a:t>- v minulosti = vysťahovalectvo počas 2.sv. vojny, za prácou...</a:t>
            </a:r>
          </a:p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06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3" y="1052736"/>
            <a:ext cx="7863245" cy="482453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288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Rozmiestnenie obyvateľstva</a:t>
            </a:r>
            <a:r>
              <a:rPr lang="sk-SK" dirty="0"/>
              <a:t>  = nerovnomerné ( prírodné podmienky)</a:t>
            </a:r>
          </a:p>
          <a:p>
            <a:r>
              <a:rPr lang="sk-SK" b="1" dirty="0" smtClean="0"/>
              <a:t>priemerná </a:t>
            </a:r>
            <a:r>
              <a:rPr lang="sk-SK" b="1" dirty="0"/>
              <a:t>hustota zaľudnenia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dirty="0" smtClean="0"/>
              <a:t>=110 </a:t>
            </a:r>
            <a:r>
              <a:rPr lang="sk-SK" dirty="0" err="1" smtClean="0"/>
              <a:t>obyv</a:t>
            </a:r>
            <a:r>
              <a:rPr lang="sk-SK" dirty="0" smtClean="0"/>
              <a:t>/km²</a:t>
            </a:r>
            <a:endParaRPr lang="sk-SK" dirty="0"/>
          </a:p>
          <a:p>
            <a:r>
              <a:rPr lang="sk-SK" dirty="0" smtClean="0"/>
              <a:t>najhustejšie </a:t>
            </a:r>
            <a:r>
              <a:rPr lang="sk-SK" dirty="0"/>
              <a:t>osídlené - mestá, nížiny, kotliny</a:t>
            </a:r>
          </a:p>
          <a:p>
            <a:r>
              <a:rPr lang="sk-SK" dirty="0" smtClean="0"/>
              <a:t>najmenej </a:t>
            </a:r>
            <a:r>
              <a:rPr lang="sk-SK" dirty="0"/>
              <a:t>osídlené - pohoria</a:t>
            </a:r>
          </a:p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21088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2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40560"/>
          </a:xfrm>
        </p:spPr>
        <p:txBody>
          <a:bodyPr>
            <a:normAutofit fontScale="70000" lnSpcReduction="20000"/>
          </a:bodyPr>
          <a:lstStyle/>
          <a:p>
            <a:r>
              <a:rPr lang="sk-SK" sz="3100" b="1" u="sng" dirty="0"/>
              <a:t>Vekové zloženie obyvateľstva:</a:t>
            </a:r>
            <a:endParaRPr lang="sk-SK" sz="3100" dirty="0"/>
          </a:p>
          <a:p>
            <a:r>
              <a:rPr lang="sk-SK" sz="3100" dirty="0"/>
              <a:t> - v minulosti prevládal počet obyv. v predproduktívnom veku (do 15 r)</a:t>
            </a:r>
          </a:p>
          <a:p>
            <a:r>
              <a:rPr lang="sk-SK" sz="3100" dirty="0"/>
              <a:t>- v </a:t>
            </a:r>
            <a:r>
              <a:rPr lang="sk-SK" sz="3100" dirty="0" smtClean="0"/>
              <a:t>súčasnosti:</a:t>
            </a:r>
          </a:p>
          <a:p>
            <a:r>
              <a:rPr lang="sk-SK" sz="3100" b="1" dirty="0" smtClean="0"/>
              <a:t>najviac </a:t>
            </a:r>
            <a:r>
              <a:rPr lang="sk-SK" sz="3100" b="1" dirty="0"/>
              <a:t>= produktívny vek </a:t>
            </a:r>
            <a:r>
              <a:rPr lang="sk-SK" sz="3100" dirty="0"/>
              <a:t>( 15 - 59 ženy, 15 - 61 muži)</a:t>
            </a:r>
          </a:p>
          <a:p>
            <a:r>
              <a:rPr lang="sk-SK" sz="3100" dirty="0"/>
              <a:t>                     </a:t>
            </a:r>
            <a:endParaRPr lang="sk-SK" sz="3100" dirty="0" smtClean="0"/>
          </a:p>
          <a:p>
            <a:r>
              <a:rPr lang="sk-SK" sz="3100" b="1" dirty="0" smtClean="0"/>
              <a:t>najmenej </a:t>
            </a:r>
            <a:r>
              <a:rPr lang="sk-SK" sz="3100" b="1" dirty="0"/>
              <a:t>= predproduktívny vek </a:t>
            </a:r>
            <a:r>
              <a:rPr lang="sk-SK" sz="3100" dirty="0"/>
              <a:t>( 0 - 14 r)</a:t>
            </a:r>
          </a:p>
          <a:p>
            <a:r>
              <a:rPr lang="sk-SK" sz="3100" dirty="0"/>
              <a:t>                     </a:t>
            </a:r>
            <a:endParaRPr lang="sk-SK" sz="3100" dirty="0" smtClean="0"/>
          </a:p>
          <a:p>
            <a:r>
              <a:rPr lang="sk-SK" sz="3100" b="1" dirty="0" smtClean="0"/>
              <a:t>postupný </a:t>
            </a:r>
            <a:r>
              <a:rPr lang="sk-SK" sz="3100" b="1" dirty="0"/>
              <a:t>rast = poproduktívny vek</a:t>
            </a:r>
            <a:r>
              <a:rPr lang="sk-SK" sz="3100" dirty="0"/>
              <a:t> ( 60 - a viac</a:t>
            </a:r>
            <a:r>
              <a:rPr lang="sk-SK" sz="3100" dirty="0" smtClean="0"/>
              <a:t>)</a:t>
            </a:r>
          </a:p>
          <a:p>
            <a:endParaRPr lang="sk-SK" sz="3100" dirty="0"/>
          </a:p>
          <a:p>
            <a:r>
              <a:rPr lang="sk-SK" sz="3100" dirty="0"/>
              <a:t>- priemerný vek = 38, 7 rokov</a:t>
            </a:r>
          </a:p>
          <a:p>
            <a:r>
              <a:rPr lang="sk-SK" sz="3100" dirty="0"/>
              <a:t>- postupné zvyšovanie priemerného veku </a:t>
            </a:r>
          </a:p>
          <a:p>
            <a:pPr marL="109728" indent="0">
              <a:buNone/>
            </a:pP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619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2" y="1412776"/>
            <a:ext cx="7966843" cy="468052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01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1231</TotalTime>
  <Words>104</Words>
  <Application>Microsoft Office PowerPoint</Application>
  <PresentationFormat>Prezentácia na obrazovke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Obyvateľstvo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Obyvateľstvo</dc:title>
  <dc:creator>Martinko</dc:creator>
  <cp:lastModifiedBy>Martinko</cp:lastModifiedBy>
  <cp:revision>4</cp:revision>
  <dcterms:created xsi:type="dcterms:W3CDTF">2015-12-08T19:09:10Z</dcterms:created>
  <dcterms:modified xsi:type="dcterms:W3CDTF">2016-05-18T15:23:24Z</dcterms:modified>
</cp:coreProperties>
</file>