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2" r:id="rId18"/>
  </p:sldIdLst>
  <p:sldSz cx="12192000" cy="6858000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24C2-9160-4791-8676-DB13BEF12937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D375-AB06-4C28-BF99-23AABD82A3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98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9A73-8615-4FAA-97BB-B97665FAB126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85A4-306D-4699-B680-8B03E40171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357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6F43-60A4-4A27-A328-3C8D2356ADBC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61CA-9B23-4DAB-8A9B-5B0BD89F8A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467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94DD-0E7A-43EF-94E0-518370DCFE8D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2CD0-118C-48A7-B940-492C2CF330B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98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7E85-63E3-4FBD-89A9-F681757E8FF1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7C14-C6D3-44DB-B352-8F4F996C3B7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879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196E-AF13-4CD4-AC3B-6D6FE9834D6E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3A78-236A-43A5-B6BD-C2009CE4B02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927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5277-51FA-42C2-841B-1F205B5FAA07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A15B-887C-429C-9961-0AB9BC2442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22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954B3-6882-4D83-AD23-BECEA7FBBEC5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913B-ABAA-40E8-89CD-2B10371AFA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98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2C53-376D-4E1A-AB34-191851B82EFF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D411-152D-472E-93B5-1086C14686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953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67F1-0BA1-4499-B761-4BD7778C7D4D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5773-E0B4-4354-AA70-BFD0380185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301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0F24-418A-4340-B71A-62D2C54C66DC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E2D-BE1C-4316-BFB1-94447D4C07D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946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Kliknutím lze upravit styl.</a:t>
            </a:r>
            <a:endParaRPr lang="sk-SK" altLang="sk-SK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Kliknutím lze upravit styly předlohy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Třetí úroveň</a:t>
            </a:r>
          </a:p>
          <a:p>
            <a:pPr lvl="3"/>
            <a:r>
              <a:rPr lang="cs-CZ" altLang="sk-SK" smtClean="0"/>
              <a:t>Čtvrtá úroveň</a:t>
            </a:r>
          </a:p>
          <a:p>
            <a:pPr lvl="4"/>
            <a:r>
              <a:rPr lang="cs-CZ" altLang="sk-SK" smtClean="0"/>
              <a:t>Pátá úroveň</a:t>
            </a:r>
            <a:endParaRPr lang="sk-SK" altLang="sk-SK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F57996-D926-4990-B219-2526C538090F}" type="datetimeFigureOut">
              <a:rPr lang="sk-SK"/>
              <a:pPr>
                <a:defRPr/>
              </a:pPr>
              <a:t>14.09.2017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AF8A5A-7248-474C-BEAA-93E442C9988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0"/>
            <a:ext cx="882967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 A ROZLOHA</a:t>
            </a:r>
            <a:b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EURÓPY</a:t>
            </a:r>
          </a:p>
        </p:txBody>
      </p:sp>
      <p:sp>
        <p:nvSpPr>
          <p:cNvPr id="2052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sk-SK" dirty="0" smtClean="0"/>
              <a:t>7. - 8. </a:t>
            </a:r>
            <a:r>
              <a:rPr lang="sk-SK" altLang="sk-SK" dirty="0" smtClean="0"/>
              <a:t>ročník ZŠ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0" y="58738"/>
            <a:ext cx="6708775" cy="1325562"/>
          </a:xfrm>
        </p:spPr>
        <p:txBody>
          <a:bodyPr/>
          <a:lstStyle/>
          <a:p>
            <a:pPr algn="ctr"/>
            <a:r>
              <a:rPr lang="sk-SK" altLang="sk-SK" smtClean="0"/>
              <a:t>Nultý poludník prechádza </a:t>
            </a:r>
            <a:br>
              <a:rPr lang="sk-SK" altLang="sk-SK" smtClean="0"/>
            </a:br>
            <a:r>
              <a:rPr lang="sk-SK" altLang="sk-SK" smtClean="0"/>
              <a:t>cez Londýn</a:t>
            </a:r>
          </a:p>
        </p:txBody>
      </p:sp>
      <p:pic>
        <p:nvPicPr>
          <p:cNvPr id="112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1587500"/>
            <a:ext cx="6323012" cy="4751388"/>
          </a:xfrm>
        </p:spPr>
      </p:pic>
      <p:pic>
        <p:nvPicPr>
          <p:cNvPr id="11268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-36513"/>
            <a:ext cx="531495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828800" y="6357938"/>
            <a:ext cx="3838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Observatórium v Greenwich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OKRAJOVÉ BODY</a:t>
            </a:r>
          </a:p>
        </p:txBody>
      </p:sp>
      <p:pic>
        <p:nvPicPr>
          <p:cNvPr id="1229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"/>
          <a:stretch>
            <a:fillRect/>
          </a:stretch>
        </p:blipFill>
        <p:spPr>
          <a:xfrm>
            <a:off x="2667000" y="1300163"/>
            <a:ext cx="6985000" cy="5370512"/>
          </a:xfrm>
        </p:spPr>
      </p:pic>
      <p:sp>
        <p:nvSpPr>
          <p:cNvPr id="5" name="Ovál 4"/>
          <p:cNvSpPr/>
          <p:nvPr/>
        </p:nvSpPr>
        <p:spPr>
          <a:xfrm>
            <a:off x="8227235" y="2041735"/>
            <a:ext cx="244698" cy="24469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4209246" y="5510011"/>
            <a:ext cx="244698" cy="24469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4453944" y="5845935"/>
            <a:ext cx="244698" cy="24469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6858000" y="2492062"/>
            <a:ext cx="244698" cy="24469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304" name="TextovéPole 8"/>
          <p:cNvSpPr txBox="1">
            <a:spLocks noChangeArrowheads="1"/>
          </p:cNvSpPr>
          <p:nvPr/>
        </p:nvSpPr>
        <p:spPr bwMode="auto">
          <a:xfrm>
            <a:off x="6138863" y="2085975"/>
            <a:ext cx="168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000" b="1"/>
              <a:t>Mys Nordkinn</a:t>
            </a:r>
          </a:p>
        </p:txBody>
      </p:sp>
      <p:sp>
        <p:nvSpPr>
          <p:cNvPr id="12305" name="TextovéPole 9"/>
          <p:cNvSpPr txBox="1">
            <a:spLocks noChangeArrowheads="1"/>
          </p:cNvSpPr>
          <p:nvPr/>
        </p:nvSpPr>
        <p:spPr bwMode="auto">
          <a:xfrm>
            <a:off x="8178800" y="2336800"/>
            <a:ext cx="1801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k-SK" altLang="sk-SK" sz="2000" b="1"/>
              <a:t>bezmenný vrch</a:t>
            </a:r>
          </a:p>
          <a:p>
            <a:pPr algn="ctr" eaLnBrk="1" hangingPunct="1"/>
            <a:r>
              <a:rPr lang="sk-SK" altLang="sk-SK" sz="2000" b="1"/>
              <a:t>v pohorí Ural</a:t>
            </a:r>
          </a:p>
        </p:txBody>
      </p:sp>
      <p:sp>
        <p:nvSpPr>
          <p:cNvPr id="12306" name="TextovéPole 10"/>
          <p:cNvSpPr txBox="1">
            <a:spLocks noChangeArrowheads="1"/>
          </p:cNvSpPr>
          <p:nvPr/>
        </p:nvSpPr>
        <p:spPr bwMode="auto">
          <a:xfrm>
            <a:off x="3849688" y="6037263"/>
            <a:ext cx="169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000" b="1"/>
              <a:t>Mys Marroqui</a:t>
            </a:r>
          </a:p>
        </p:txBody>
      </p:sp>
      <p:sp>
        <p:nvSpPr>
          <p:cNvPr id="12307" name="TextovéPole 11"/>
          <p:cNvSpPr txBox="1">
            <a:spLocks noChangeArrowheads="1"/>
          </p:cNvSpPr>
          <p:nvPr/>
        </p:nvSpPr>
        <p:spPr bwMode="auto">
          <a:xfrm>
            <a:off x="3732213" y="5175250"/>
            <a:ext cx="1198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000" b="1"/>
              <a:t>Mys Roca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711122" y="1429450"/>
            <a:ext cx="3670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313459" y="6248821"/>
            <a:ext cx="3670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702284" y="1778602"/>
            <a:ext cx="3670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025722" y="4629990"/>
            <a:ext cx="3670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smtClean="0"/>
              <a:t>MYS NORDKINN </a:t>
            </a:r>
            <a:r>
              <a:rPr lang="sk-SK" altLang="sk-SK" smtClean="0"/>
              <a:t>(Nórsko) - 71°08´N</a:t>
            </a:r>
          </a:p>
        </p:txBody>
      </p:sp>
      <p:pic>
        <p:nvPicPr>
          <p:cNvPr id="1331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588" y="1471613"/>
            <a:ext cx="8151812" cy="5203825"/>
          </a:xfrm>
        </p:spPr>
      </p:pic>
      <p:pic>
        <p:nvPicPr>
          <p:cNvPr id="13316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888" y="658813"/>
            <a:ext cx="1222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smtClean="0"/>
              <a:t>MYS MARROQUI </a:t>
            </a:r>
            <a:r>
              <a:rPr lang="sk-SK" altLang="sk-SK" smtClean="0"/>
              <a:t>(Španielsko) - 36°00´N</a:t>
            </a:r>
          </a:p>
        </p:txBody>
      </p:sp>
      <p:pic>
        <p:nvPicPr>
          <p:cNvPr id="14339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213" y="1597025"/>
            <a:ext cx="8791575" cy="4945063"/>
          </a:xfrm>
        </p:spPr>
      </p:pic>
      <p:pic>
        <p:nvPicPr>
          <p:cNvPr id="1434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528638"/>
            <a:ext cx="1206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smtClean="0"/>
              <a:t>MYS ROCA </a:t>
            </a:r>
            <a:r>
              <a:rPr lang="sk-SK" altLang="sk-SK" smtClean="0"/>
              <a:t>(Portugalsko) - 9°30´W</a:t>
            </a:r>
          </a:p>
        </p:txBody>
      </p:sp>
      <p:pic>
        <p:nvPicPr>
          <p:cNvPr id="1536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"/>
          <a:stretch>
            <a:fillRect/>
          </a:stretch>
        </p:blipFill>
        <p:spPr>
          <a:xfrm>
            <a:off x="1865313" y="1433513"/>
            <a:ext cx="8281987" cy="5211762"/>
          </a:xfrm>
        </p:spPr>
      </p:pic>
      <p:pic>
        <p:nvPicPr>
          <p:cNvPr id="15364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300" y="460375"/>
            <a:ext cx="13176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579438" y="365125"/>
            <a:ext cx="10774362" cy="1325563"/>
          </a:xfrm>
        </p:spPr>
        <p:txBody>
          <a:bodyPr/>
          <a:lstStyle/>
          <a:p>
            <a:r>
              <a:rPr lang="sk-SK" altLang="sk-SK" b="1" smtClean="0"/>
              <a:t>Bezmenný vrch v pohorí Ural </a:t>
            </a:r>
            <a:r>
              <a:rPr lang="sk-SK" altLang="sk-SK" smtClean="0"/>
              <a:t>(Rusko) - 66°37´E</a:t>
            </a:r>
          </a:p>
        </p:txBody>
      </p:sp>
      <p:pic>
        <p:nvPicPr>
          <p:cNvPr id="1638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1579563"/>
            <a:ext cx="7645400" cy="5014912"/>
          </a:xfrm>
        </p:spPr>
      </p:pic>
      <p:pic>
        <p:nvPicPr>
          <p:cNvPr id="16388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1579563"/>
            <a:ext cx="14509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ROZLOHA – druhý najmenší svetadiel</a:t>
            </a:r>
          </a:p>
        </p:txBody>
      </p:sp>
      <p:pic>
        <p:nvPicPr>
          <p:cNvPr id="1741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4070350"/>
            <a:ext cx="2663825" cy="26638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2050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066800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1066800"/>
            <a:ext cx="26654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070350"/>
            <a:ext cx="26685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4070350"/>
            <a:ext cx="26654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183188" y="6013450"/>
            <a:ext cx="18542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solidFill>
                  <a:srgbClr val="FF0000"/>
                </a:solidFill>
              </a:rPr>
              <a:t>10,2 mil. km²</a:t>
            </a:r>
          </a:p>
        </p:txBody>
      </p:sp>
      <p:sp>
        <p:nvSpPr>
          <p:cNvPr id="17418" name="TextovéPole 10"/>
          <p:cNvSpPr txBox="1">
            <a:spLocks noChangeArrowheads="1"/>
          </p:cNvSpPr>
          <p:nvPr/>
        </p:nvSpPr>
        <p:spPr bwMode="auto">
          <a:xfrm>
            <a:off x="1241425" y="6013450"/>
            <a:ext cx="1852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400" b="1">
                <a:solidFill>
                  <a:srgbClr val="FF0000"/>
                </a:solidFill>
              </a:rPr>
              <a:t>13,7 mil. km²</a:t>
            </a:r>
          </a:p>
        </p:txBody>
      </p:sp>
      <p:sp>
        <p:nvSpPr>
          <p:cNvPr id="17419" name="TextovéPole 11"/>
          <p:cNvSpPr txBox="1">
            <a:spLocks noChangeArrowheads="1"/>
          </p:cNvSpPr>
          <p:nvPr/>
        </p:nvSpPr>
        <p:spPr bwMode="auto">
          <a:xfrm>
            <a:off x="9023350" y="3132138"/>
            <a:ext cx="185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400" b="1">
                <a:solidFill>
                  <a:srgbClr val="FF0000"/>
                </a:solidFill>
              </a:rPr>
              <a:t>30,4 mil. km²</a:t>
            </a:r>
          </a:p>
        </p:txBody>
      </p:sp>
      <p:sp>
        <p:nvSpPr>
          <p:cNvPr id="17420" name="TextovéPole 12"/>
          <p:cNvSpPr txBox="1">
            <a:spLocks noChangeArrowheads="1"/>
          </p:cNvSpPr>
          <p:nvPr/>
        </p:nvSpPr>
        <p:spPr bwMode="auto">
          <a:xfrm>
            <a:off x="1241425" y="3132138"/>
            <a:ext cx="185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400" b="1">
                <a:solidFill>
                  <a:srgbClr val="FF0000"/>
                </a:solidFill>
              </a:rPr>
              <a:t>43,8 mil. km²</a:t>
            </a:r>
          </a:p>
        </p:txBody>
      </p:sp>
      <p:sp>
        <p:nvSpPr>
          <p:cNvPr id="17421" name="TextovéPole 13"/>
          <p:cNvSpPr txBox="1">
            <a:spLocks noChangeArrowheads="1"/>
          </p:cNvSpPr>
          <p:nvPr/>
        </p:nvSpPr>
        <p:spPr bwMode="auto">
          <a:xfrm>
            <a:off x="5167313" y="3140075"/>
            <a:ext cx="1852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400" b="1">
                <a:solidFill>
                  <a:srgbClr val="FF0000"/>
                </a:solidFill>
              </a:rPr>
              <a:t>42,3 mil. km²</a:t>
            </a:r>
          </a:p>
        </p:txBody>
      </p:sp>
      <p:sp>
        <p:nvSpPr>
          <p:cNvPr id="17422" name="TextovéPole 14"/>
          <p:cNvSpPr txBox="1">
            <a:spLocks noChangeArrowheads="1"/>
          </p:cNvSpPr>
          <p:nvPr/>
        </p:nvSpPr>
        <p:spPr bwMode="auto">
          <a:xfrm>
            <a:off x="9105900" y="6013450"/>
            <a:ext cx="169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400" b="1">
                <a:solidFill>
                  <a:srgbClr val="FF0000"/>
                </a:solidFill>
              </a:rPr>
              <a:t>9,0 mil. km²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08997" y="1166851"/>
            <a:ext cx="5806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1.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244733" y="4069980"/>
            <a:ext cx="5806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6.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335295" y="4069994"/>
            <a:ext cx="5806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5.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82788" y="4069994"/>
            <a:ext cx="5806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4.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261593" y="1067202"/>
            <a:ext cx="5806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3.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335295" y="1067202"/>
            <a:ext cx="5806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013" y="733425"/>
            <a:ext cx="4206875" cy="53911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POZORNOSŤ!</a:t>
            </a:r>
            <a:br>
              <a:rPr lang="sk-SK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nabudúce:</a:t>
            </a:r>
            <a:r>
              <a:rPr lang="sk-SK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Členitosť Európy </a:t>
            </a:r>
          </a:p>
        </p:txBody>
      </p:sp>
      <p:pic>
        <p:nvPicPr>
          <p:cNvPr id="1843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</a:p>
        </p:txBody>
      </p:sp>
      <p:pic>
        <p:nvPicPr>
          <p:cNvPr id="3075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650" y="1227138"/>
            <a:ext cx="4351338" cy="4351337"/>
          </a:xfrm>
        </p:spPr>
      </p:pic>
      <p:pic>
        <p:nvPicPr>
          <p:cNvPr id="3076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1138" y="1227138"/>
            <a:ext cx="4351337" cy="4351337"/>
          </a:xfrm>
        </p:spPr>
      </p:pic>
      <p:sp>
        <p:nvSpPr>
          <p:cNvPr id="3077" name="TextovéPole 7"/>
          <p:cNvSpPr txBox="1">
            <a:spLocks noChangeArrowheads="1"/>
          </p:cNvSpPr>
          <p:nvPr/>
        </p:nvSpPr>
        <p:spPr bwMode="auto">
          <a:xfrm>
            <a:off x="2024063" y="5792788"/>
            <a:ext cx="257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400"/>
              <a:t>kontinent </a:t>
            </a:r>
            <a:r>
              <a:rPr lang="sk-SK" altLang="sk-SK" sz="2400" b="1"/>
              <a:t>EURÁZIA</a:t>
            </a:r>
          </a:p>
        </p:txBody>
      </p:sp>
      <p:sp>
        <p:nvSpPr>
          <p:cNvPr id="3078" name="TextovéPole 8"/>
          <p:cNvSpPr txBox="1">
            <a:spLocks noChangeArrowheads="1"/>
          </p:cNvSpPr>
          <p:nvPr/>
        </p:nvSpPr>
        <p:spPr bwMode="auto">
          <a:xfrm>
            <a:off x="7913688" y="5792788"/>
            <a:ext cx="2417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400"/>
              <a:t>svetadiel </a:t>
            </a:r>
            <a:r>
              <a:rPr lang="sk-SK" altLang="sk-SK" sz="2400" b="1"/>
              <a:t>EURÓPA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altLang="sk-SK" smtClean="0"/>
          </a:p>
        </p:txBody>
      </p:sp>
      <p:sp>
        <p:nvSpPr>
          <p:cNvPr id="4099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4100" name="Picture 2" descr="C:\Documents and Settings\Anton\Desktop\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0"/>
            <a:ext cx="9432925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29300"/>
            <a:ext cx="10515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hranica medzi Európou a Áziou:</a:t>
            </a:r>
            <a:endParaRPr lang="sk-SK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231775" y="0"/>
            <a:ext cx="1962150" cy="6740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pohorie Ural, rieka </a:t>
            </a:r>
            <a:r>
              <a:rPr lang="sk-SK" sz="2400" dirty="0" err="1">
                <a:latin typeface="+mn-lt"/>
              </a:rPr>
              <a:t>Emba</a:t>
            </a:r>
            <a:r>
              <a:rPr lang="sk-SK" sz="2400" dirty="0">
                <a:latin typeface="+mn-lt"/>
              </a:rPr>
              <a:t>, pobrežie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Kaspického mora, predhorie Kaukazu,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Azovské more, </a:t>
            </a:r>
            <a:r>
              <a:rPr lang="sk-SK" sz="2400" dirty="0" err="1">
                <a:latin typeface="+mn-lt"/>
              </a:rPr>
              <a:t>Kerčský</a:t>
            </a:r>
            <a:r>
              <a:rPr lang="sk-SK" sz="2400" dirty="0">
                <a:latin typeface="+mn-lt"/>
              </a:rPr>
              <a:t> prieliv,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Čierne more, Bospor, Marmarské more,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Dardanely, Egejské more,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Stredozemné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8288"/>
            <a:ext cx="105156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hranica medzi Európou a Áziou</a:t>
            </a:r>
          </a:p>
        </p:txBody>
      </p:sp>
      <p:pic>
        <p:nvPicPr>
          <p:cNvPr id="5123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1588"/>
            <a:ext cx="5143500" cy="6856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5125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1150"/>
            <a:ext cx="7027863" cy="5276850"/>
          </a:xfrm>
          <a:ln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8"/>
            <a:ext cx="11845925" cy="6861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altLang="sk-SK" smtClean="0"/>
          </a:p>
        </p:txBody>
      </p:sp>
      <p:sp>
        <p:nvSpPr>
          <p:cNvPr id="6147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6148" name="Picture 2" descr="C:\Documents and Settings\Anton\Desktop\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0"/>
            <a:ext cx="9432925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29300"/>
            <a:ext cx="10515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hranica medzi Európou a Afrikou:</a:t>
            </a:r>
            <a:endParaRPr lang="sk-SK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80963" y="1352550"/>
            <a:ext cx="1819275" cy="3784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Európu od Afriky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oddeľuje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Stredozemné more a Gibraltársky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prieliv             (v najužšom mieste len má 14 km)</a:t>
            </a:r>
          </a:p>
        </p:txBody>
      </p:sp>
      <p:sp>
        <p:nvSpPr>
          <p:cNvPr id="7" name="Volný tvar 6"/>
          <p:cNvSpPr/>
          <p:nvPr/>
        </p:nvSpPr>
        <p:spPr>
          <a:xfrm>
            <a:off x="2420938" y="5060950"/>
            <a:ext cx="6040437" cy="1017588"/>
          </a:xfrm>
          <a:custGeom>
            <a:avLst/>
            <a:gdLst>
              <a:gd name="connsiteX0" fmla="*/ 0 w 6040192"/>
              <a:gd name="connsiteY0" fmla="*/ 38637 h 1017431"/>
              <a:gd name="connsiteX1" fmla="*/ 206062 w 6040192"/>
              <a:gd name="connsiteY1" fmla="*/ 0 h 1017431"/>
              <a:gd name="connsiteX2" fmla="*/ 347730 w 6040192"/>
              <a:gd name="connsiteY2" fmla="*/ 12879 h 1017431"/>
              <a:gd name="connsiteX3" fmla="*/ 450761 w 6040192"/>
              <a:gd name="connsiteY3" fmla="*/ 51516 h 1017431"/>
              <a:gd name="connsiteX4" fmla="*/ 515155 w 6040192"/>
              <a:gd name="connsiteY4" fmla="*/ 77273 h 1017431"/>
              <a:gd name="connsiteX5" fmla="*/ 553792 w 6040192"/>
              <a:gd name="connsiteY5" fmla="*/ 103031 h 1017431"/>
              <a:gd name="connsiteX6" fmla="*/ 605307 w 6040192"/>
              <a:gd name="connsiteY6" fmla="*/ 128789 h 1017431"/>
              <a:gd name="connsiteX7" fmla="*/ 643944 w 6040192"/>
              <a:gd name="connsiteY7" fmla="*/ 154547 h 1017431"/>
              <a:gd name="connsiteX8" fmla="*/ 759854 w 6040192"/>
              <a:gd name="connsiteY8" fmla="*/ 167426 h 1017431"/>
              <a:gd name="connsiteX9" fmla="*/ 837127 w 6040192"/>
              <a:gd name="connsiteY9" fmla="*/ 180304 h 1017431"/>
              <a:gd name="connsiteX10" fmla="*/ 978795 w 6040192"/>
              <a:gd name="connsiteY10" fmla="*/ 218941 h 1017431"/>
              <a:gd name="connsiteX11" fmla="*/ 1017431 w 6040192"/>
              <a:gd name="connsiteY11" fmla="*/ 231820 h 1017431"/>
              <a:gd name="connsiteX12" fmla="*/ 1184857 w 6040192"/>
              <a:gd name="connsiteY12" fmla="*/ 244699 h 1017431"/>
              <a:gd name="connsiteX13" fmla="*/ 1416676 w 6040192"/>
              <a:gd name="connsiteY13" fmla="*/ 244699 h 1017431"/>
              <a:gd name="connsiteX14" fmla="*/ 1481071 w 6040192"/>
              <a:gd name="connsiteY14" fmla="*/ 218941 h 1017431"/>
              <a:gd name="connsiteX15" fmla="*/ 1532586 w 6040192"/>
              <a:gd name="connsiteY15" fmla="*/ 206062 h 1017431"/>
              <a:gd name="connsiteX16" fmla="*/ 1751527 w 6040192"/>
              <a:gd name="connsiteY16" fmla="*/ 180304 h 1017431"/>
              <a:gd name="connsiteX17" fmla="*/ 2292440 w 6040192"/>
              <a:gd name="connsiteY17" fmla="*/ 180304 h 1017431"/>
              <a:gd name="connsiteX18" fmla="*/ 2408349 w 6040192"/>
              <a:gd name="connsiteY18" fmla="*/ 218941 h 1017431"/>
              <a:gd name="connsiteX19" fmla="*/ 2588654 w 6040192"/>
              <a:gd name="connsiteY19" fmla="*/ 244699 h 1017431"/>
              <a:gd name="connsiteX20" fmla="*/ 2756079 w 6040192"/>
              <a:gd name="connsiteY20" fmla="*/ 270457 h 1017431"/>
              <a:gd name="connsiteX21" fmla="*/ 2884868 w 6040192"/>
              <a:gd name="connsiteY21" fmla="*/ 296214 h 1017431"/>
              <a:gd name="connsiteX22" fmla="*/ 2962141 w 6040192"/>
              <a:gd name="connsiteY22" fmla="*/ 321972 h 1017431"/>
              <a:gd name="connsiteX23" fmla="*/ 3039414 w 6040192"/>
              <a:gd name="connsiteY23" fmla="*/ 347730 h 1017431"/>
              <a:gd name="connsiteX24" fmla="*/ 3078051 w 6040192"/>
              <a:gd name="connsiteY24" fmla="*/ 373488 h 1017431"/>
              <a:gd name="connsiteX25" fmla="*/ 3116687 w 6040192"/>
              <a:gd name="connsiteY25" fmla="*/ 450761 h 1017431"/>
              <a:gd name="connsiteX26" fmla="*/ 3155324 w 6040192"/>
              <a:gd name="connsiteY26" fmla="*/ 540913 h 1017431"/>
              <a:gd name="connsiteX27" fmla="*/ 3206840 w 6040192"/>
              <a:gd name="connsiteY27" fmla="*/ 566671 h 1017431"/>
              <a:gd name="connsiteX28" fmla="*/ 3245476 w 6040192"/>
              <a:gd name="connsiteY28" fmla="*/ 592428 h 1017431"/>
              <a:gd name="connsiteX29" fmla="*/ 3271234 w 6040192"/>
              <a:gd name="connsiteY29" fmla="*/ 631065 h 1017431"/>
              <a:gd name="connsiteX30" fmla="*/ 3361386 w 6040192"/>
              <a:gd name="connsiteY30" fmla="*/ 669702 h 1017431"/>
              <a:gd name="connsiteX31" fmla="*/ 3438659 w 6040192"/>
              <a:gd name="connsiteY31" fmla="*/ 695459 h 1017431"/>
              <a:gd name="connsiteX32" fmla="*/ 3477296 w 6040192"/>
              <a:gd name="connsiteY32" fmla="*/ 708338 h 1017431"/>
              <a:gd name="connsiteX33" fmla="*/ 3541690 w 6040192"/>
              <a:gd name="connsiteY33" fmla="*/ 734096 h 1017431"/>
              <a:gd name="connsiteX34" fmla="*/ 3631842 w 6040192"/>
              <a:gd name="connsiteY34" fmla="*/ 759854 h 1017431"/>
              <a:gd name="connsiteX35" fmla="*/ 3760631 w 6040192"/>
              <a:gd name="connsiteY35" fmla="*/ 798490 h 1017431"/>
              <a:gd name="connsiteX36" fmla="*/ 3812147 w 6040192"/>
              <a:gd name="connsiteY36" fmla="*/ 824248 h 1017431"/>
              <a:gd name="connsiteX37" fmla="*/ 3850783 w 6040192"/>
              <a:gd name="connsiteY37" fmla="*/ 850006 h 1017431"/>
              <a:gd name="connsiteX38" fmla="*/ 4005330 w 6040192"/>
              <a:gd name="connsiteY38" fmla="*/ 888642 h 1017431"/>
              <a:gd name="connsiteX39" fmla="*/ 4056845 w 6040192"/>
              <a:gd name="connsiteY39" fmla="*/ 901521 h 1017431"/>
              <a:gd name="connsiteX40" fmla="*/ 4146997 w 6040192"/>
              <a:gd name="connsiteY40" fmla="*/ 927279 h 1017431"/>
              <a:gd name="connsiteX41" fmla="*/ 4224271 w 6040192"/>
              <a:gd name="connsiteY41" fmla="*/ 953037 h 1017431"/>
              <a:gd name="connsiteX42" fmla="*/ 4262907 w 6040192"/>
              <a:gd name="connsiteY42" fmla="*/ 965916 h 1017431"/>
              <a:gd name="connsiteX43" fmla="*/ 4417454 w 6040192"/>
              <a:gd name="connsiteY43" fmla="*/ 991673 h 1017431"/>
              <a:gd name="connsiteX44" fmla="*/ 5447764 w 6040192"/>
              <a:gd name="connsiteY44" fmla="*/ 978795 h 1017431"/>
              <a:gd name="connsiteX45" fmla="*/ 5821251 w 6040192"/>
              <a:gd name="connsiteY45" fmla="*/ 1017431 h 1017431"/>
              <a:gd name="connsiteX46" fmla="*/ 6040192 w 6040192"/>
              <a:gd name="connsiteY46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40192" h="1017431">
                <a:moveTo>
                  <a:pt x="0" y="38637"/>
                </a:moveTo>
                <a:cubicBezTo>
                  <a:pt x="154395" y="7758"/>
                  <a:pt x="85605" y="20076"/>
                  <a:pt x="206062" y="0"/>
                </a:cubicBezTo>
                <a:cubicBezTo>
                  <a:pt x="253285" y="4293"/>
                  <a:pt x="300729" y="6612"/>
                  <a:pt x="347730" y="12879"/>
                </a:cubicBezTo>
                <a:cubicBezTo>
                  <a:pt x="402655" y="20202"/>
                  <a:pt x="399917" y="28919"/>
                  <a:pt x="450761" y="51516"/>
                </a:cubicBezTo>
                <a:cubicBezTo>
                  <a:pt x="471887" y="60905"/>
                  <a:pt x="494478" y="66934"/>
                  <a:pt x="515155" y="77273"/>
                </a:cubicBezTo>
                <a:cubicBezTo>
                  <a:pt x="529000" y="84195"/>
                  <a:pt x="540353" y="95351"/>
                  <a:pt x="553792" y="103031"/>
                </a:cubicBezTo>
                <a:cubicBezTo>
                  <a:pt x="570461" y="112556"/>
                  <a:pt x="588638" y="119264"/>
                  <a:pt x="605307" y="128789"/>
                </a:cubicBezTo>
                <a:cubicBezTo>
                  <a:pt x="618746" y="136469"/>
                  <a:pt x="628928" y="150793"/>
                  <a:pt x="643944" y="154547"/>
                </a:cubicBezTo>
                <a:cubicBezTo>
                  <a:pt x="681658" y="163975"/>
                  <a:pt x="721321" y="162288"/>
                  <a:pt x="759854" y="167426"/>
                </a:cubicBezTo>
                <a:cubicBezTo>
                  <a:pt x="785738" y="170877"/>
                  <a:pt x="811369" y="176011"/>
                  <a:pt x="837127" y="180304"/>
                </a:cubicBezTo>
                <a:cubicBezTo>
                  <a:pt x="1002905" y="235564"/>
                  <a:pt x="833164" y="182533"/>
                  <a:pt x="978795" y="218941"/>
                </a:cubicBezTo>
                <a:cubicBezTo>
                  <a:pt x="991965" y="222234"/>
                  <a:pt x="1003960" y="230136"/>
                  <a:pt x="1017431" y="231820"/>
                </a:cubicBezTo>
                <a:cubicBezTo>
                  <a:pt x="1072972" y="238763"/>
                  <a:pt x="1129048" y="240406"/>
                  <a:pt x="1184857" y="244699"/>
                </a:cubicBezTo>
                <a:cubicBezTo>
                  <a:pt x="1277221" y="275488"/>
                  <a:pt x="1245590" y="270362"/>
                  <a:pt x="1416676" y="244699"/>
                </a:cubicBezTo>
                <a:cubicBezTo>
                  <a:pt x="1439539" y="241270"/>
                  <a:pt x="1459139" y="226252"/>
                  <a:pt x="1481071" y="218941"/>
                </a:cubicBezTo>
                <a:cubicBezTo>
                  <a:pt x="1497863" y="213344"/>
                  <a:pt x="1515230" y="209533"/>
                  <a:pt x="1532586" y="206062"/>
                </a:cubicBezTo>
                <a:cubicBezTo>
                  <a:pt x="1618728" y="188833"/>
                  <a:pt x="1652680" y="189290"/>
                  <a:pt x="1751527" y="180304"/>
                </a:cubicBezTo>
                <a:cubicBezTo>
                  <a:pt x="1954122" y="129658"/>
                  <a:pt x="1852075" y="150280"/>
                  <a:pt x="2292440" y="180304"/>
                </a:cubicBezTo>
                <a:cubicBezTo>
                  <a:pt x="2390999" y="187024"/>
                  <a:pt x="2339752" y="209141"/>
                  <a:pt x="2408349" y="218941"/>
                </a:cubicBezTo>
                <a:lnTo>
                  <a:pt x="2588654" y="244699"/>
                </a:lnTo>
                <a:cubicBezTo>
                  <a:pt x="2673591" y="273012"/>
                  <a:pt x="2596710" y="250537"/>
                  <a:pt x="2756079" y="270457"/>
                </a:cubicBezTo>
                <a:cubicBezTo>
                  <a:pt x="2795868" y="275431"/>
                  <a:pt x="2845262" y="284332"/>
                  <a:pt x="2884868" y="296214"/>
                </a:cubicBezTo>
                <a:cubicBezTo>
                  <a:pt x="2910874" y="304016"/>
                  <a:pt x="2936383" y="313386"/>
                  <a:pt x="2962141" y="321972"/>
                </a:cubicBezTo>
                <a:cubicBezTo>
                  <a:pt x="2962142" y="321972"/>
                  <a:pt x="3039413" y="347729"/>
                  <a:pt x="3039414" y="347730"/>
                </a:cubicBezTo>
                <a:lnTo>
                  <a:pt x="3078051" y="373488"/>
                </a:lnTo>
                <a:cubicBezTo>
                  <a:pt x="3110423" y="470600"/>
                  <a:pt x="3066756" y="350897"/>
                  <a:pt x="3116687" y="450761"/>
                </a:cubicBezTo>
                <a:cubicBezTo>
                  <a:pt x="3132080" y="481547"/>
                  <a:pt x="3128526" y="514115"/>
                  <a:pt x="3155324" y="540913"/>
                </a:cubicBezTo>
                <a:cubicBezTo>
                  <a:pt x="3168900" y="554489"/>
                  <a:pt x="3190171" y="557146"/>
                  <a:pt x="3206840" y="566671"/>
                </a:cubicBezTo>
                <a:cubicBezTo>
                  <a:pt x="3220279" y="574350"/>
                  <a:pt x="3232597" y="583842"/>
                  <a:pt x="3245476" y="592428"/>
                </a:cubicBezTo>
                <a:cubicBezTo>
                  <a:pt x="3254062" y="605307"/>
                  <a:pt x="3260289" y="620120"/>
                  <a:pt x="3271234" y="631065"/>
                </a:cubicBezTo>
                <a:cubicBezTo>
                  <a:pt x="3303342" y="663173"/>
                  <a:pt x="3319162" y="657035"/>
                  <a:pt x="3361386" y="669702"/>
                </a:cubicBezTo>
                <a:cubicBezTo>
                  <a:pt x="3387392" y="677504"/>
                  <a:pt x="3412901" y="686873"/>
                  <a:pt x="3438659" y="695459"/>
                </a:cubicBezTo>
                <a:cubicBezTo>
                  <a:pt x="3451538" y="699752"/>
                  <a:pt x="3464691" y="703296"/>
                  <a:pt x="3477296" y="708338"/>
                </a:cubicBezTo>
                <a:cubicBezTo>
                  <a:pt x="3498761" y="716924"/>
                  <a:pt x="3519758" y="726785"/>
                  <a:pt x="3541690" y="734096"/>
                </a:cubicBezTo>
                <a:cubicBezTo>
                  <a:pt x="3571339" y="743979"/>
                  <a:pt x="3601690" y="751631"/>
                  <a:pt x="3631842" y="759854"/>
                </a:cubicBezTo>
                <a:cubicBezTo>
                  <a:pt x="3672511" y="770946"/>
                  <a:pt x="3723608" y="779978"/>
                  <a:pt x="3760631" y="798490"/>
                </a:cubicBezTo>
                <a:cubicBezTo>
                  <a:pt x="3777803" y="807076"/>
                  <a:pt x="3795478" y="814723"/>
                  <a:pt x="3812147" y="824248"/>
                </a:cubicBezTo>
                <a:cubicBezTo>
                  <a:pt x="3825586" y="831927"/>
                  <a:pt x="3836237" y="844716"/>
                  <a:pt x="3850783" y="850006"/>
                </a:cubicBezTo>
                <a:cubicBezTo>
                  <a:pt x="3850812" y="850016"/>
                  <a:pt x="3979558" y="882199"/>
                  <a:pt x="4005330" y="888642"/>
                </a:cubicBezTo>
                <a:cubicBezTo>
                  <a:pt x="4022502" y="892935"/>
                  <a:pt x="4040053" y="895924"/>
                  <a:pt x="4056845" y="901521"/>
                </a:cubicBezTo>
                <a:cubicBezTo>
                  <a:pt x="4186694" y="944804"/>
                  <a:pt x="3985282" y="878764"/>
                  <a:pt x="4146997" y="927279"/>
                </a:cubicBezTo>
                <a:cubicBezTo>
                  <a:pt x="4173003" y="935081"/>
                  <a:pt x="4198513" y="944451"/>
                  <a:pt x="4224271" y="953037"/>
                </a:cubicBezTo>
                <a:cubicBezTo>
                  <a:pt x="4237150" y="957330"/>
                  <a:pt x="4249516" y="963684"/>
                  <a:pt x="4262907" y="965916"/>
                </a:cubicBezTo>
                <a:lnTo>
                  <a:pt x="4417454" y="991673"/>
                </a:lnTo>
                <a:cubicBezTo>
                  <a:pt x="4760891" y="987380"/>
                  <a:pt x="5104358" y="972494"/>
                  <a:pt x="5447764" y="978795"/>
                </a:cubicBezTo>
                <a:cubicBezTo>
                  <a:pt x="5572903" y="981091"/>
                  <a:pt x="5696091" y="1017431"/>
                  <a:pt x="5821251" y="1017431"/>
                </a:cubicBezTo>
                <a:lnTo>
                  <a:pt x="6040192" y="1017431"/>
                </a:ln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7171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8"/>
            <a:ext cx="12192000" cy="6856412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7463" y="196850"/>
            <a:ext cx="4352925" cy="4508500"/>
          </a:xfrm>
        </p:spPr>
      </p:pic>
      <p:sp>
        <p:nvSpPr>
          <p:cNvPr id="7" name="TextovéPole 6"/>
          <p:cNvSpPr txBox="1"/>
          <p:nvPr/>
        </p:nvSpPr>
        <p:spPr>
          <a:xfrm>
            <a:off x="7907338" y="2251075"/>
            <a:ext cx="10652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EURÓPA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709150" y="3873500"/>
            <a:ext cx="966788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AFRIKA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6438" y="420688"/>
            <a:ext cx="20589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GIBRALTÁR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556125"/>
            <a:ext cx="30464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 rot="18879287">
            <a:off x="8129587" y="3148013"/>
            <a:ext cx="21367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Gibraltársky prieliv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 Európy vzhľadom na rovník:</a:t>
            </a:r>
          </a:p>
        </p:txBody>
      </p:sp>
      <p:pic>
        <p:nvPicPr>
          <p:cNvPr id="8195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65263"/>
            <a:ext cx="12187238" cy="5392737"/>
          </a:xfrm>
        </p:spPr>
      </p:pic>
      <p:cxnSp>
        <p:nvCxnSpPr>
          <p:cNvPr id="9" name="Přímá spojnice 8"/>
          <p:cNvCxnSpPr/>
          <p:nvPr/>
        </p:nvCxnSpPr>
        <p:spPr>
          <a:xfrm>
            <a:off x="0" y="45847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ovéPole 9"/>
          <p:cNvSpPr txBox="1">
            <a:spLocks noChangeArrowheads="1"/>
          </p:cNvSpPr>
          <p:nvPr/>
        </p:nvSpPr>
        <p:spPr bwMode="auto">
          <a:xfrm>
            <a:off x="73025" y="4584700"/>
            <a:ext cx="855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000" b="1">
                <a:solidFill>
                  <a:srgbClr val="FF0000"/>
                </a:solidFill>
              </a:rPr>
              <a:t>rovník</a:t>
            </a:r>
          </a:p>
        </p:txBody>
      </p:sp>
      <p:sp>
        <p:nvSpPr>
          <p:cNvPr id="8198" name="TextovéPole 10"/>
          <p:cNvSpPr txBox="1">
            <a:spLocks noChangeArrowheads="1"/>
          </p:cNvSpPr>
          <p:nvPr/>
        </p:nvSpPr>
        <p:spPr bwMode="auto">
          <a:xfrm>
            <a:off x="4262438" y="2559050"/>
            <a:ext cx="286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400" b="1">
                <a:solidFill>
                  <a:srgbClr val="0070C0"/>
                </a:solidFill>
              </a:rPr>
              <a:t>SEVERNÁ POLOGUĽA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 Európy vzhľadom na nultý poludník:</a:t>
            </a:r>
          </a:p>
        </p:txBody>
      </p:sp>
      <p:pic>
        <p:nvPicPr>
          <p:cNvPr id="9219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1275"/>
            <a:ext cx="12192000" cy="5546725"/>
          </a:xfrm>
        </p:spPr>
      </p:pic>
      <p:cxnSp>
        <p:nvCxnSpPr>
          <p:cNvPr id="9" name="Přímá spojnice 8"/>
          <p:cNvCxnSpPr/>
          <p:nvPr/>
        </p:nvCxnSpPr>
        <p:spPr>
          <a:xfrm flipV="1">
            <a:off x="5576888" y="1311275"/>
            <a:ext cx="0" cy="5546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ovéPole 9"/>
          <p:cNvSpPr txBox="1">
            <a:spLocks noChangeArrowheads="1"/>
          </p:cNvSpPr>
          <p:nvPr/>
        </p:nvSpPr>
        <p:spPr bwMode="auto">
          <a:xfrm rot="-5400000">
            <a:off x="4497388" y="5640388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000" b="1">
                <a:solidFill>
                  <a:srgbClr val="FF0000"/>
                </a:solidFill>
              </a:rPr>
              <a:t>nultý poludník</a:t>
            </a:r>
          </a:p>
        </p:txBody>
      </p:sp>
      <p:sp>
        <p:nvSpPr>
          <p:cNvPr id="9222" name="TextovéPole 10"/>
          <p:cNvSpPr txBox="1">
            <a:spLocks noChangeArrowheads="1"/>
          </p:cNvSpPr>
          <p:nvPr/>
        </p:nvSpPr>
        <p:spPr bwMode="auto">
          <a:xfrm>
            <a:off x="6413500" y="2863850"/>
            <a:ext cx="315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400" b="1">
                <a:solidFill>
                  <a:srgbClr val="0070C0"/>
                </a:solidFill>
              </a:rPr>
              <a:t>VÝCHODNÁ POLOGUĽA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 Európy vzhľadom na nultý poludník:</a:t>
            </a:r>
          </a:p>
        </p:txBody>
      </p:sp>
      <p:pic>
        <p:nvPicPr>
          <p:cNvPr id="10243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25563"/>
            <a:ext cx="12192000" cy="5516562"/>
          </a:xfrm>
        </p:spPr>
      </p:pic>
      <p:cxnSp>
        <p:nvCxnSpPr>
          <p:cNvPr id="9" name="Přímá spojnice 8"/>
          <p:cNvCxnSpPr/>
          <p:nvPr/>
        </p:nvCxnSpPr>
        <p:spPr>
          <a:xfrm flipV="1">
            <a:off x="5576888" y="1311275"/>
            <a:ext cx="0" cy="5546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ovéPole 9"/>
          <p:cNvSpPr txBox="1">
            <a:spLocks noChangeArrowheads="1"/>
          </p:cNvSpPr>
          <p:nvPr/>
        </p:nvSpPr>
        <p:spPr bwMode="auto">
          <a:xfrm rot="-5400000">
            <a:off x="4497388" y="5640388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000" b="1">
                <a:solidFill>
                  <a:srgbClr val="FF0000"/>
                </a:solidFill>
              </a:rPr>
              <a:t>nultý poludník</a:t>
            </a:r>
          </a:p>
        </p:txBody>
      </p:sp>
      <p:sp>
        <p:nvSpPr>
          <p:cNvPr id="10246" name="TextovéPole 10"/>
          <p:cNvSpPr txBox="1">
            <a:spLocks noChangeArrowheads="1"/>
          </p:cNvSpPr>
          <p:nvPr/>
        </p:nvSpPr>
        <p:spPr bwMode="auto">
          <a:xfrm>
            <a:off x="2462213" y="2863850"/>
            <a:ext cx="291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400" b="1">
                <a:solidFill>
                  <a:srgbClr val="0070C0"/>
                </a:solidFill>
              </a:rPr>
              <a:t>ZÁPADNÁ POLOGUĽA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HA A ROZLOHA EURÓPY" id="{ED21BCE9-BBD7-45DC-A513-62B7149E45C7}" vid="{1F0BDE65-609F-49F9-94A9-92CCA37A0E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Poloha a rozloha EURĂ“PY</Template>
  <TotalTime>4</TotalTime>
  <Words>219</Words>
  <Application>Microsoft Office PowerPoint</Application>
  <PresentationFormat>Širokouhlá</PresentationFormat>
  <Paragraphs>61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POLOHA A ROZLOHA EURÓPY</vt:lpstr>
      <vt:lpstr>POLOHA</vt:lpstr>
      <vt:lpstr>hranica medzi Európou a Áziou:</vt:lpstr>
      <vt:lpstr>hranica medzi Európou a Áziou</vt:lpstr>
      <vt:lpstr>hranica medzi Európou a Afrikou:</vt:lpstr>
      <vt:lpstr>Prezentácia programu PowerPoint</vt:lpstr>
      <vt:lpstr>Poloha Európy vzhľadom na rovník:</vt:lpstr>
      <vt:lpstr>Poloha Európy vzhľadom na nultý poludník:</vt:lpstr>
      <vt:lpstr>Poloha Európy vzhľadom na nultý poludník:</vt:lpstr>
      <vt:lpstr>Nultý poludník prechádza  cez Londýn</vt:lpstr>
      <vt:lpstr>OKRAJOVÉ BODY</vt:lpstr>
      <vt:lpstr>MYS NORDKINN (Nórsko) - 71°08´N</vt:lpstr>
      <vt:lpstr>MYS MARROQUI (Španielsko) - 36°00´N</vt:lpstr>
      <vt:lpstr>MYS ROCA (Portugalsko) - 9°30´W</vt:lpstr>
      <vt:lpstr>Bezmenný vrch v pohorí Ural (Rusko) - 66°37´E</vt:lpstr>
      <vt:lpstr>ROZLOHA – druhý najmenší svetadiel</vt:lpstr>
      <vt:lpstr>ĎAKUJEM ZA POZORNOSŤ!  nabudúce: Členitosť Európy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POLOHA A ROZLOHA EURÓPY</dc:title>
  <dc:creator>HP</dc:creator>
  <cp:lastModifiedBy>HP</cp:lastModifiedBy>
  <cp:revision>2</cp:revision>
  <dcterms:created xsi:type="dcterms:W3CDTF">2017-09-14T10:17:56Z</dcterms:created>
  <dcterms:modified xsi:type="dcterms:W3CDTF">2017-09-14T12:32:52Z</dcterms:modified>
</cp:coreProperties>
</file>