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9" r:id="rId9"/>
    <p:sldId id="270" r:id="rId10"/>
    <p:sldId id="271" r:id="rId11"/>
    <p:sldId id="262" r:id="rId12"/>
    <p:sldId id="263" r:id="rId13"/>
    <p:sldId id="264" r:id="rId14"/>
    <p:sldId id="265" r:id="rId15"/>
    <p:sldId id="266" r:id="rId16"/>
    <p:sldId id="268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F4A-1D5B-4FDA-8108-AAED3D4C5611}" type="datetimeFigureOut">
              <a:rPr lang="sk-SK" smtClean="0"/>
              <a:t>21.10.2017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56E3-15FF-4566-944B-49EEA149A6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F4A-1D5B-4FDA-8108-AAED3D4C5611}" type="datetimeFigureOut">
              <a:rPr lang="sk-SK" smtClean="0"/>
              <a:t>21.10.2017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56E3-15FF-4566-944B-49EEA149A6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F4A-1D5B-4FDA-8108-AAED3D4C5611}" type="datetimeFigureOut">
              <a:rPr lang="sk-SK" smtClean="0"/>
              <a:t>21.10.2017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56E3-15FF-4566-944B-49EEA149A6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F4A-1D5B-4FDA-8108-AAED3D4C5611}" type="datetimeFigureOut">
              <a:rPr lang="sk-SK" smtClean="0"/>
              <a:t>21.10.2017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56E3-15FF-4566-944B-49EEA149A6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F4A-1D5B-4FDA-8108-AAED3D4C5611}" type="datetimeFigureOut">
              <a:rPr lang="sk-SK" smtClean="0"/>
              <a:t>21.10.2017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56E3-15FF-4566-944B-49EEA149A6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F4A-1D5B-4FDA-8108-AAED3D4C5611}" type="datetimeFigureOut">
              <a:rPr lang="sk-SK" smtClean="0"/>
              <a:t>21.10.2017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56E3-15FF-4566-944B-49EEA149A6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F4A-1D5B-4FDA-8108-AAED3D4C5611}" type="datetimeFigureOut">
              <a:rPr lang="sk-SK" smtClean="0"/>
              <a:t>21.10.2017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56E3-15FF-4566-944B-49EEA149A6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F4A-1D5B-4FDA-8108-AAED3D4C5611}" type="datetimeFigureOut">
              <a:rPr lang="sk-SK" smtClean="0"/>
              <a:t>21.10.2017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56E3-15FF-4566-944B-49EEA149A6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F4A-1D5B-4FDA-8108-AAED3D4C5611}" type="datetimeFigureOut">
              <a:rPr lang="sk-SK" smtClean="0"/>
              <a:t>21.10.2017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56E3-15FF-4566-944B-49EEA149A6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F4A-1D5B-4FDA-8108-AAED3D4C5611}" type="datetimeFigureOut">
              <a:rPr lang="sk-SK" smtClean="0"/>
              <a:t>21.10.2017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56E3-15FF-4566-944B-49EEA149A6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5F4A-1D5B-4FDA-8108-AAED3D4C5611}" type="datetimeFigureOut">
              <a:rPr lang="sk-SK" smtClean="0"/>
              <a:t>21.10.2017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56E3-15FF-4566-944B-49EEA149A6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65F4A-1D5B-4FDA-8108-AAED3D4C5611}" type="datetimeFigureOut">
              <a:rPr lang="sk-SK" smtClean="0"/>
              <a:t>21.10.2017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A56E3-15FF-4566-944B-49EEA149A6F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google.sk/url?sa=i&amp;rct=j&amp;q=&amp;esrc=s&amp;frm=1&amp;source=images&amp;cd=&amp;cad=rja&amp;docid=oaL6IoSWXqaAsM&amp;tbnid=vnj58fG_ty4AGM:&amp;ved=0CAUQjRw&amp;url=http://topky.blogspot.com/2012/07/podla-mmf-potrebuje-slovensko-dalsie.html&amp;ei=yTE4UvbuEcPXtAbUj4DADw&amp;bvm=bv.52164340,d.Yms&amp;psig=AFQjCNHNaAFUvNIsPN2vY--2kC-0jlGVOA&amp;ust=137950085801643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sk/url?sa=i&amp;rct=j&amp;q=&amp;esrc=s&amp;frm=1&amp;source=images&amp;cd=&amp;cad=rja&amp;docid=clup3KGdl4HsmM&amp;tbnid=zK3IAs3D7UolJM:&amp;ved=0CAUQjRw&amp;url=http://www.krystal.sk/english/index-us.html&amp;ei=QzE4UoH-OIvZsgax14HICA&amp;bvm=bv.52164340,d.Yms&amp;psig=AFQjCNEBYtgZtw7r3LboDZWnMYnE0D5HnA&amp;ust=137950073546753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e/e4/Europe_map_slovakia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 A ROZLOHA 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2714620"/>
            <a:ext cx="6400800" cy="1752600"/>
          </a:xfrm>
        </p:spPr>
        <p:txBody>
          <a:bodyPr/>
          <a:lstStyle/>
          <a:p>
            <a:r>
              <a:rPr lang="sk-SK" dirty="0" smtClean="0"/>
              <a:t>9. ročník</a:t>
            </a:r>
            <a:endParaRPr lang="sk-SK" dirty="0"/>
          </a:p>
        </p:txBody>
      </p:sp>
      <p:pic>
        <p:nvPicPr>
          <p:cNvPr id="3074" name="Picture 2" descr="http://4.bp.blogspot.com/-q8vePyXwnhM/UAaGGb54UpI/AAAAAAAAFCw/u6WG_7MOtW8/s1600/slov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571876"/>
            <a:ext cx="4000500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HLAVNÉ EURÓPSKE ROZVODIE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1" y="1440414"/>
            <a:ext cx="7620578" cy="4248472"/>
          </a:xfrm>
        </p:spPr>
      </p:pic>
      <p:sp>
        <p:nvSpPr>
          <p:cNvPr id="5" name="TextovéPole 4"/>
          <p:cNvSpPr txBox="1"/>
          <p:nvPr/>
        </p:nvSpPr>
        <p:spPr>
          <a:xfrm>
            <a:off x="58411" y="6021288"/>
            <a:ext cx="908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Cez Slovensko  prechádza rozvodie medzi Čiernym a Baltským morom.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4010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ŠTÁTNE HRANICE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417638"/>
            <a:ext cx="9180000" cy="48768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28800"/>
            <a:ext cx="809264" cy="54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5589240"/>
            <a:ext cx="1080000" cy="54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719" y="1575970"/>
            <a:ext cx="863379" cy="54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2067" y="5024963"/>
            <a:ext cx="809264" cy="54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2440" y="3856075"/>
            <a:ext cx="809264" cy="5400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880485" y="6222012"/>
            <a:ext cx="453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Celková dĺžka hraníc je 1652,2 km.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13537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ŠTÁTNE HRANICE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9" y="3377322"/>
            <a:ext cx="701362" cy="4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132856"/>
            <a:ext cx="936000" cy="4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856" y="2755089"/>
            <a:ext cx="748261" cy="4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439" y="3999555"/>
            <a:ext cx="701362" cy="4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4621788"/>
            <a:ext cx="701362" cy="4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914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Dĺžka hraníc: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MAĎARSKO 	678 km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POĽSKO		597 km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ČESKO		240 km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RAKÚSKO	106 km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UKRAJINA	98 km </a:t>
            </a:r>
            <a:endParaRPr lang="sk-SK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762" y="2132856"/>
            <a:ext cx="712662" cy="46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9771" y="2749300"/>
            <a:ext cx="712662" cy="468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762" y="3377322"/>
            <a:ext cx="712662" cy="468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762" y="3993766"/>
            <a:ext cx="71266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8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EURÓPSKA ÚNIA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75130"/>
            <a:ext cx="7300676" cy="5582870"/>
          </a:xfrm>
        </p:spPr>
      </p:pic>
      <p:sp>
        <p:nvSpPr>
          <p:cNvPr id="7" name="TextovéPole 6"/>
          <p:cNvSpPr txBox="1"/>
          <p:nvPr/>
        </p:nvSpPr>
        <p:spPr>
          <a:xfrm>
            <a:off x="179512" y="2852936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SLOVENSKO je súčasťou EÚ od 1.5. 2004. V súčasnosti má únia 28 členov.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3426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EUROZÓNA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75130"/>
            <a:ext cx="5509411" cy="5582870"/>
          </a:xfrm>
        </p:spPr>
      </p:pic>
      <p:sp>
        <p:nvSpPr>
          <p:cNvPr id="7" name="TextovéPole 6"/>
          <p:cNvSpPr txBox="1"/>
          <p:nvPr/>
        </p:nvSpPr>
        <p:spPr>
          <a:xfrm>
            <a:off x="179512" y="2852936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SLOVENSKO je súčasťou eurozóny od 1.1. 2009. </a:t>
            </a:r>
          </a:p>
          <a:p>
            <a:r>
              <a:rPr lang="sk-SK" sz="2400" b="1" dirty="0" smtClean="0"/>
              <a:t>V súčasnosti má eurozóna 17 členov.</a:t>
            </a:r>
            <a:endParaRPr lang="sk-SK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58"/>
            <a:ext cx="3131840" cy="152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0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SCHENGENSKÝ PRIESTOR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75130"/>
            <a:ext cx="5302451" cy="5582870"/>
          </a:xfrm>
        </p:spPr>
      </p:pic>
      <p:sp>
        <p:nvSpPr>
          <p:cNvPr id="7" name="TextovéPole 6"/>
          <p:cNvSpPr txBox="1"/>
          <p:nvPr/>
        </p:nvSpPr>
        <p:spPr>
          <a:xfrm>
            <a:off x="179511" y="2852936"/>
            <a:ext cx="3384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SLOVENSKO je súčasťou Schengenského priestoru od 21.12. 2007. </a:t>
            </a:r>
          </a:p>
          <a:p>
            <a:r>
              <a:rPr lang="sk-SK" sz="2400" b="1" dirty="0" smtClean="0"/>
              <a:t>Členmi priestoru sú väčšinou štáty EÚ.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31463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293096"/>
            <a:ext cx="8229600" cy="1143000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 !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698" y="908720"/>
            <a:ext cx="3999323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ROZLOHA</a:t>
            </a:r>
            <a:endParaRPr lang="sk-SK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6600" dirty="0" smtClean="0"/>
              <a:t>49 036 km²</a:t>
            </a:r>
          </a:p>
          <a:p>
            <a:endParaRPr lang="sk-SK" dirty="0" smtClean="0"/>
          </a:p>
          <a:p>
            <a:r>
              <a:rPr lang="sk-SK" dirty="0" smtClean="0"/>
              <a:t>menší štát (podobne ako ...)</a:t>
            </a:r>
          </a:p>
          <a:p>
            <a:endParaRPr lang="sk-SK" dirty="0" smtClean="0"/>
          </a:p>
          <a:p>
            <a:r>
              <a:rPr lang="sk-SK" dirty="0" smtClean="0"/>
              <a:t>v srdci Európy</a:t>
            </a:r>
            <a:endParaRPr lang="sk-SK" dirty="0"/>
          </a:p>
        </p:txBody>
      </p:sp>
      <p:pic>
        <p:nvPicPr>
          <p:cNvPr id="1026" name="Picture 2" descr="http://www.krystal.sk/picture/mapa_obrys_oranztmava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1184" y="-99392"/>
            <a:ext cx="4516443" cy="2131762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5000628" y="3286124"/>
            <a:ext cx="3849259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Estónsko, Dánsko, </a:t>
            </a:r>
          </a:p>
          <a:p>
            <a:r>
              <a:rPr lang="sk-SK" sz="3200" b="1" dirty="0" smtClean="0">
                <a:solidFill>
                  <a:srgbClr val="FF0000"/>
                </a:solidFill>
              </a:rPr>
              <a:t>Bosna a Hercegovina</a:t>
            </a:r>
            <a:r>
              <a:rPr lang="sk-SK" sz="3200" dirty="0" smtClean="0"/>
              <a:t>)</a:t>
            </a:r>
            <a:endParaRPr lang="sk-SK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" y="-31547"/>
            <a:ext cx="9136068" cy="60869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/>
          <a:stretch/>
        </p:blipFill>
        <p:spPr>
          <a:xfrm>
            <a:off x="-36512" y="476672"/>
            <a:ext cx="9180512" cy="557868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9552" y="6308725"/>
            <a:ext cx="805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Stred Európy – kostol sv. Jána v Kremnických Baniach</a:t>
            </a:r>
            <a:endParaRPr lang="sk-SK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 NA ZEMI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Slovensko je bližšie k :</a:t>
            </a:r>
          </a:p>
          <a:p>
            <a:r>
              <a:rPr lang="sk-SK" dirty="0" smtClean="0"/>
              <a:t>severnému pólu </a:t>
            </a:r>
          </a:p>
          <a:p>
            <a:r>
              <a:rPr lang="sk-SK" dirty="0" smtClean="0"/>
              <a:t>rovníku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Slovensko leží na severnej a východnej pologuli</a:t>
            </a:r>
            <a:endParaRPr lang="sk-SK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67" y="1883181"/>
            <a:ext cx="4466431" cy="3960000"/>
          </a:xfrm>
        </p:spPr>
      </p:pic>
      <p:sp>
        <p:nvSpPr>
          <p:cNvPr id="7" name="TextovéPole 6"/>
          <p:cNvSpPr txBox="1"/>
          <p:nvPr/>
        </p:nvSpPr>
        <p:spPr>
          <a:xfrm>
            <a:off x="3707904" y="1944867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755576" y="3429000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Šipka doprava 2"/>
          <p:cNvSpPr/>
          <p:nvPr/>
        </p:nvSpPr>
        <p:spPr>
          <a:xfrm>
            <a:off x="97160" y="4293096"/>
            <a:ext cx="36004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TextovéPole 4"/>
          <p:cNvSpPr txBox="1"/>
          <p:nvPr/>
        </p:nvSpPr>
        <p:spPr>
          <a:xfrm>
            <a:off x="3286492" y="2652753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accent1"/>
                </a:solidFill>
              </a:rPr>
              <a:t>4500</a:t>
            </a:r>
            <a:r>
              <a:rPr lang="sk-SK" b="1" dirty="0" smtClean="0">
                <a:solidFill>
                  <a:schemeClr val="accent1"/>
                </a:solidFill>
              </a:rPr>
              <a:t> km</a:t>
            </a:r>
            <a:endParaRPr lang="sk-SK" b="1" dirty="0">
              <a:solidFill>
                <a:schemeClr val="accent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62608" y="3096925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accent1"/>
                </a:solidFill>
              </a:rPr>
              <a:t>5300</a:t>
            </a:r>
            <a:r>
              <a:rPr lang="sk-SK" b="1" dirty="0" smtClean="0">
                <a:solidFill>
                  <a:schemeClr val="accent1"/>
                </a:solidFill>
              </a:rPr>
              <a:t> km</a:t>
            </a:r>
            <a:endParaRPr lang="sk-SK" b="1" dirty="0">
              <a:solidFill>
                <a:schemeClr val="accent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4986" y="5187335"/>
            <a:ext cx="435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accent1"/>
                </a:solidFill>
              </a:rPr>
              <a:t>+ 1 h oproti svetovému času</a:t>
            </a:r>
            <a:endParaRPr lang="sk-SK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5" grpId="0"/>
      <p:bldP spid="1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Europe map slovakia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3132"/>
            <a:ext cx="9144000" cy="690113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VNÚTROZEMSKÝ ŠTÁT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najbližšie more: </a:t>
            </a:r>
            <a:endParaRPr lang="sk-SK" dirty="0"/>
          </a:p>
        </p:txBody>
      </p:sp>
      <p:cxnSp>
        <p:nvCxnSpPr>
          <p:cNvPr id="6" name="Rovná spojovacia šípka 5"/>
          <p:cNvCxnSpPr/>
          <p:nvPr/>
        </p:nvCxnSpPr>
        <p:spPr>
          <a:xfrm>
            <a:off x="3714744" y="4786322"/>
            <a:ext cx="635496" cy="69924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rot="16200000" flipV="1">
            <a:off x="2536017" y="3964785"/>
            <a:ext cx="785818" cy="71438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 rot="5400000">
            <a:off x="2821769" y="4893479"/>
            <a:ext cx="428628" cy="3571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rot="5400000" flipH="1" flipV="1">
            <a:off x="3001158" y="4286256"/>
            <a:ext cx="856462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lokTextu 18"/>
          <p:cNvSpPr txBox="1"/>
          <p:nvPr/>
        </p:nvSpPr>
        <p:spPr>
          <a:xfrm rot="2793438">
            <a:off x="2229460" y="5488658"/>
            <a:ext cx="1843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Jadranské m.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365 km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 rot="20681255">
            <a:off x="1581255" y="3055779"/>
            <a:ext cx="1613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chemeClr val="tx2"/>
                </a:solidFill>
              </a:rPr>
              <a:t>Severné m.</a:t>
            </a:r>
          </a:p>
          <a:p>
            <a:r>
              <a:rPr lang="sk-SK" sz="2400" b="1" dirty="0" smtClean="0">
                <a:solidFill>
                  <a:schemeClr val="tx2"/>
                </a:solidFill>
              </a:rPr>
              <a:t>635 km</a:t>
            </a:r>
            <a:endParaRPr lang="sk-SK" sz="2400" b="1" dirty="0">
              <a:solidFill>
                <a:schemeClr val="tx2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 rot="21250182">
            <a:off x="4253373" y="5070069"/>
            <a:ext cx="1409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chemeClr val="tx2"/>
                </a:solidFill>
              </a:rPr>
              <a:t>Čierne m.</a:t>
            </a:r>
          </a:p>
          <a:p>
            <a:r>
              <a:rPr lang="sk-SK" sz="2400" b="1" dirty="0" smtClean="0">
                <a:solidFill>
                  <a:schemeClr val="tx2"/>
                </a:solidFill>
              </a:rPr>
              <a:t>731 km</a:t>
            </a:r>
            <a:endParaRPr lang="sk-SK" sz="2400" b="1" dirty="0">
              <a:solidFill>
                <a:schemeClr val="tx2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 rot="21250182">
            <a:off x="2765840" y="3220301"/>
            <a:ext cx="1511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chemeClr val="tx2"/>
                </a:solidFill>
              </a:rPr>
              <a:t>Baltské m.</a:t>
            </a:r>
          </a:p>
          <a:p>
            <a:r>
              <a:rPr lang="sk-SK" sz="2400" b="1" dirty="0" smtClean="0">
                <a:solidFill>
                  <a:schemeClr val="tx2"/>
                </a:solidFill>
              </a:rPr>
              <a:t>520 km</a:t>
            </a:r>
            <a:endParaRPr lang="sk-SK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OKRAJOVÉ BODY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0" y="1700808"/>
            <a:ext cx="8130480" cy="4319318"/>
          </a:xfrm>
        </p:spPr>
      </p:pic>
      <p:sp>
        <p:nvSpPr>
          <p:cNvPr id="11" name="TextovéPole 10"/>
          <p:cNvSpPr txBox="1"/>
          <p:nvPr/>
        </p:nvSpPr>
        <p:spPr>
          <a:xfrm>
            <a:off x="4355976" y="1758007"/>
            <a:ext cx="2260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Oravská Polhora</a:t>
            </a:r>
            <a:endParaRPr lang="sk-SK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771800" y="5589240"/>
            <a:ext cx="1123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Patince</a:t>
            </a:r>
            <a:endParaRPr lang="sk-SK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57732" y="4214051"/>
            <a:ext cx="18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Záhorská Ves</a:t>
            </a:r>
            <a:endParaRPr lang="sk-SK" sz="2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435067" y="2702758"/>
            <a:ext cx="180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Nová Sedlica</a:t>
            </a:r>
            <a:endParaRPr lang="sk-SK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270455" y="6301326"/>
            <a:ext cx="6603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dirty="0" smtClean="0"/>
              <a:t>Tvar územia – podlhovastý v rovnobežkovom smere</a:t>
            </a:r>
            <a:endParaRPr lang="sk-SK" sz="2400" dirty="0"/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755576" y="3014245"/>
            <a:ext cx="7632848" cy="133129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2626491" y="1988840"/>
            <a:ext cx="1585469" cy="374441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660870" y="2914896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</a:rPr>
              <a:t>200 km </a:t>
            </a:r>
            <a:endParaRPr lang="sk-SK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211960" y="3693697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chemeClr val="accent5">
                    <a:lumMod val="75000"/>
                  </a:schemeClr>
                </a:solidFill>
              </a:rPr>
              <a:t>429 km </a:t>
            </a:r>
            <a:endParaRPr lang="sk-SK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4067944" y="1844824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2483768" y="5589240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8244408" y="2852936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611560" y="4221088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18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OKRAJOVÉ BODY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naj</a:t>
            </a:r>
            <a:r>
              <a:rPr lang="sk-SK" dirty="0" smtClean="0">
                <a:solidFill>
                  <a:srgbClr val="FF0000"/>
                </a:solidFill>
              </a:rPr>
              <a:t>s</a:t>
            </a:r>
            <a:r>
              <a:rPr lang="sk-SK" dirty="0" smtClean="0"/>
              <a:t>evernejší bod: ORAVSKÁ POLHORA </a:t>
            </a:r>
            <a:r>
              <a:rPr lang="sk-SK" b="1" dirty="0" smtClean="0"/>
              <a:t>49°37´N</a:t>
            </a:r>
          </a:p>
          <a:p>
            <a:pPr marL="0" indent="0">
              <a:buNone/>
            </a:pPr>
            <a:r>
              <a:rPr lang="sk-SK" dirty="0" smtClean="0"/>
              <a:t>naj</a:t>
            </a:r>
            <a:r>
              <a:rPr lang="sk-SK" dirty="0" smtClean="0">
                <a:solidFill>
                  <a:srgbClr val="00B050"/>
                </a:solidFill>
              </a:rPr>
              <a:t>j</a:t>
            </a:r>
            <a:r>
              <a:rPr lang="sk-SK" dirty="0" smtClean="0"/>
              <a:t>užnejší bod: PATINCE </a:t>
            </a:r>
            <a:r>
              <a:rPr lang="sk-SK" b="1" dirty="0" smtClean="0"/>
              <a:t>47°44´N</a:t>
            </a:r>
          </a:p>
          <a:p>
            <a:r>
              <a:rPr lang="sk-SK" dirty="0" smtClean="0"/>
              <a:t>rozdiel </a:t>
            </a:r>
            <a:r>
              <a:rPr lang="sk-SK" dirty="0" smtClean="0">
                <a:solidFill>
                  <a:srgbClr val="FF0000"/>
                </a:solidFill>
              </a:rPr>
              <a:t>S</a:t>
            </a:r>
            <a:r>
              <a:rPr lang="sk-SK" dirty="0" smtClean="0"/>
              <a:t>-</a:t>
            </a:r>
            <a:r>
              <a:rPr lang="sk-SK" dirty="0" smtClean="0">
                <a:solidFill>
                  <a:srgbClr val="00B050"/>
                </a:solidFill>
              </a:rPr>
              <a:t>J</a:t>
            </a:r>
            <a:r>
              <a:rPr lang="sk-SK" dirty="0" smtClean="0"/>
              <a:t> </a:t>
            </a:r>
            <a:r>
              <a:rPr lang="sk-SK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≐ </a:t>
            </a:r>
            <a:r>
              <a:rPr lang="sk-SK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2° nespôsobuje zmenu klímy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naj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sk-SK" dirty="0" smtClean="0"/>
              <a:t>ápadnejší bod: ZÁHORSKÁ VES </a:t>
            </a:r>
            <a:r>
              <a:rPr lang="sk-SK" b="1" dirty="0" smtClean="0"/>
              <a:t>16°50´E</a:t>
            </a:r>
          </a:p>
          <a:p>
            <a:pPr marL="0" indent="0">
              <a:buNone/>
            </a:pPr>
            <a:r>
              <a:rPr lang="sk-SK" dirty="0" smtClean="0"/>
              <a:t>naj</a:t>
            </a:r>
            <a:r>
              <a:rPr lang="sk-SK" dirty="0" smtClean="0">
                <a:solidFill>
                  <a:srgbClr val="7030A0"/>
                </a:solidFill>
              </a:rPr>
              <a:t>v</a:t>
            </a:r>
            <a:r>
              <a:rPr lang="sk-SK" dirty="0" smtClean="0"/>
              <a:t>ýchodnejší bod: NOVÁ SEDLICA </a:t>
            </a:r>
            <a:r>
              <a:rPr lang="sk-SK" b="1" dirty="0" smtClean="0"/>
              <a:t>22°34´E</a:t>
            </a:r>
          </a:p>
          <a:p>
            <a:r>
              <a:rPr lang="sk-SK" dirty="0" smtClean="0"/>
              <a:t>rozdiel </a:t>
            </a:r>
            <a:r>
              <a:rPr lang="sk-SK" dirty="0" smtClean="0">
                <a:solidFill>
                  <a:srgbClr val="7030A0"/>
                </a:solidFill>
              </a:rPr>
              <a:t>V</a:t>
            </a:r>
            <a:r>
              <a:rPr lang="sk-SK" dirty="0" smtClean="0"/>
              <a:t> – 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sk-SK" dirty="0" smtClean="0"/>
              <a:t> </a:t>
            </a:r>
            <a:r>
              <a:rPr lang="sk-SK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≐ </a:t>
            </a:r>
            <a:r>
              <a:rPr lang="sk-SK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6° ovplyvňuje čas východu Slnka o 23 min</a:t>
            </a:r>
            <a:endParaRPr lang="sk-SK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4638"/>
            <a:ext cx="215152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NADMORSKÁ VÝŠKA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6331309" cy="4327154"/>
          </a:xfrm>
        </p:spPr>
      </p:pic>
      <p:sp>
        <p:nvSpPr>
          <p:cNvPr id="3" name="TextovéPole 2"/>
          <p:cNvSpPr txBox="1"/>
          <p:nvPr/>
        </p:nvSpPr>
        <p:spPr>
          <a:xfrm>
            <a:off x="457200" y="6027154"/>
            <a:ext cx="7998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Slovensko leží na rozhraní Karpát a Panónskej panvy.</a:t>
            </a:r>
            <a:endParaRPr lang="sk-SK" sz="2800" b="1" dirty="0"/>
          </a:p>
        </p:txBody>
      </p:sp>
      <p:sp>
        <p:nvSpPr>
          <p:cNvPr id="5" name="Rovnoramenný trojúhelník 4"/>
          <p:cNvSpPr/>
          <p:nvPr/>
        </p:nvSpPr>
        <p:spPr>
          <a:xfrm>
            <a:off x="3059832" y="2211382"/>
            <a:ext cx="144016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ovnoramenný trojúhelník 5"/>
          <p:cNvSpPr/>
          <p:nvPr/>
        </p:nvSpPr>
        <p:spPr>
          <a:xfrm>
            <a:off x="3851920" y="2564904"/>
            <a:ext cx="144016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4851478" y="1629778"/>
            <a:ext cx="4005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najvyšší bod SR – </a:t>
            </a:r>
          </a:p>
          <a:p>
            <a:r>
              <a:rPr lang="sk-SK" sz="2400" b="1" dirty="0" smtClean="0"/>
              <a:t>Gerlachovský štít</a:t>
            </a:r>
            <a:r>
              <a:rPr lang="sk-SK" sz="2400" dirty="0" smtClean="0"/>
              <a:t> 2655 m </a:t>
            </a:r>
            <a:r>
              <a:rPr lang="sk-SK" sz="2400" dirty="0" err="1" smtClean="0"/>
              <a:t>n.m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51478" y="2672916"/>
            <a:ext cx="4292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najnižší bod SR – </a:t>
            </a:r>
          </a:p>
          <a:p>
            <a:r>
              <a:rPr lang="sk-SK" sz="2400" b="1" dirty="0" smtClean="0"/>
              <a:t>Streda nad Bodrogom </a:t>
            </a:r>
            <a:r>
              <a:rPr lang="sk-SK" sz="2400" dirty="0" smtClean="0"/>
              <a:t>94 m </a:t>
            </a:r>
            <a:r>
              <a:rPr lang="sk-SK" sz="2400" dirty="0" err="1" smtClean="0"/>
              <a:t>n.m</a:t>
            </a:r>
            <a:r>
              <a:rPr lang="sk-SK" sz="2400" dirty="0" smtClean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52633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GERLACHOVSKÝ ŠTÍT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7" y="1556792"/>
            <a:ext cx="6934265" cy="520069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537"/>
            <a:ext cx="4932040" cy="68819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t="9913"/>
          <a:stretch/>
        </p:blipFill>
        <p:spPr>
          <a:xfrm>
            <a:off x="4853273" y="0"/>
            <a:ext cx="4290726" cy="512416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t="18920" b="11436"/>
          <a:stretch/>
        </p:blipFill>
        <p:spPr>
          <a:xfrm>
            <a:off x="4853273" y="5124169"/>
            <a:ext cx="4290726" cy="173383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761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STREDA NAD BODROGOM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60" y="1556792"/>
            <a:ext cx="6758880" cy="506916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t="2333" r="14515"/>
          <a:stretch/>
        </p:blipFill>
        <p:spPr>
          <a:xfrm>
            <a:off x="1" y="-99392"/>
            <a:ext cx="9180512" cy="697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6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281</Words>
  <Application>Microsoft Office PowerPoint</Application>
  <PresentationFormat>Prezentácia na obrazovke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Motív Office</vt:lpstr>
      <vt:lpstr>POLOHA A ROZLOHA  SLOVENSKA</vt:lpstr>
      <vt:lpstr>ROZLOHA</vt:lpstr>
      <vt:lpstr>POLOHA NA ZEMI</vt:lpstr>
      <vt:lpstr>VNÚTROZEMSKÝ ŠTÁT</vt:lpstr>
      <vt:lpstr>OKRAJOVÉ BODY</vt:lpstr>
      <vt:lpstr>OKRAJOVÉ BODY</vt:lpstr>
      <vt:lpstr>NADMORSKÁ VÝŠKA</vt:lpstr>
      <vt:lpstr>GERLACHOVSKÝ ŠTÍT</vt:lpstr>
      <vt:lpstr>STREDA NAD BODROGOM</vt:lpstr>
      <vt:lpstr>HLAVNÉ EURÓPSKE ROZVODIE</vt:lpstr>
      <vt:lpstr>ŠTÁTNE HRANICE</vt:lpstr>
      <vt:lpstr>ŠTÁTNE HRANICE</vt:lpstr>
      <vt:lpstr>EURÓPSKA ÚNIA</vt:lpstr>
      <vt:lpstr>EUROZÓNA</vt:lpstr>
      <vt:lpstr>SCHENGENSKÝ PRIESTOR</vt:lpstr>
      <vt:lpstr>ĎAKUJEM ZA POZORNOSŤ 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POLOHA A ROZLOHA  SLOVENSKA</dc:title>
  <dc:creator>ucitel</dc:creator>
  <cp:lastModifiedBy>HP</cp:lastModifiedBy>
  <cp:revision>19</cp:revision>
  <dcterms:created xsi:type="dcterms:W3CDTF">2013-09-17T10:30:02Z</dcterms:created>
  <dcterms:modified xsi:type="dcterms:W3CDTF">2017-10-21T17:02:09Z</dcterms:modified>
</cp:coreProperties>
</file>