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D46357-4676-4691-9DE4-DC12A9FA9C4D}" type="datetimeFigureOut">
              <a:rPr lang="sk-SK" smtClean="0"/>
              <a:t>9. 1. 2015</a:t>
            </a:fld>
            <a:endParaRPr lang="sk-SK" dirty="0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A74A434-B434-45A9-B02C-3C802C93A0F1}" type="slidenum">
              <a:rPr lang="sk-SK" smtClean="0"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Pamiatky UNESCO</a:t>
            </a:r>
            <a:endParaRPr lang="sk-SK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Spišský hrad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548680"/>
            <a:ext cx="3630706" cy="27163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  <a:softEdge rad="31750"/>
          </a:effectLst>
          <a:scene3d>
            <a:camera prst="isometricRightUp"/>
            <a:lightRig rig="balanced" dir="t">
              <a:rot lat="0" lon="0" rev="8700000"/>
            </a:lightRig>
          </a:scene3d>
          <a:sp3d>
            <a:bevelT w="190500" h="38100" prst="cross"/>
          </a:sp3d>
        </p:spPr>
      </p:pic>
    </p:spTree>
    <p:extLst>
      <p:ext uri="{BB962C8B-B14F-4D97-AF65-F5344CB8AC3E}">
        <p14:creationId xmlns:p14="http://schemas.microsoft.com/office/powerpoint/2010/main" val="66603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138">
        <p:fade/>
      </p:transition>
    </mc:Choice>
    <mc:Fallback>
      <p:transition spd="med" advTm="213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História výstavby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18795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</a:rPr>
              <a:t>Travertínová kopa s nadmorskou výškou 634 m sa vypína dvesto metrov nad okolím. Takmer kolmými stenami, vysokými 20 – 40 metrov, vytvára aj bez kamenných múrov neprístupné a nedobytné miesto. Prirodzená strategická poloha hradného brala, ale aj priľahlých svahov predurčovali toto miesto na osídlenie a je preto úplne prirodzené, že bolo kontinuálne obývané takmer bez prerušenia od 5. tisícročia pred Kr. až po spustnutie hradu v 18. storočí.</a:t>
            </a:r>
          </a:p>
          <a:p>
            <a:pPr algn="ctr"/>
            <a:r>
              <a:rPr lang="sk-SK" dirty="0" smtClean="0">
                <a:solidFill>
                  <a:schemeClr val="accent2"/>
                </a:solidFill>
              </a:rPr>
              <a:t>Dôkaz o osídlení tohto územia už v období paleolitu podáva množstvo archeologických nálezov. Od nepamäti pretínali toto miesto dôležité obchodné cesty spájajúce juh Európy so severom a východ so západom.</a:t>
            </a:r>
          </a:p>
          <a:p>
            <a:pPr marL="0" indent="0" algn="ctr">
              <a:buNone/>
            </a:pPr>
            <a:endParaRPr lang="sk-SK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337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055"/>
    </mc:Choice>
    <mc:Fallback>
      <p:transition spd="slow" advTm="805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tx2"/>
                </a:solidFill>
              </a:rPr>
              <a:t>Hrad v kontexte historických udalostí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</a:rPr>
              <a:t>Spišský hrad predstavuje nielen unikátnu stavebnú pamiatku, ale zasluhuje aj všeobecnú pozornosť svojím významným zástojom v dejinách regiónu i celej krajiny. Mnohé historické udalosti či osudy historických osobností sa priamo viažu na tento hrad.</a:t>
            </a:r>
          </a:p>
          <a:p>
            <a:pPr algn="ctr"/>
            <a:r>
              <a:rPr lang="sk-SK" dirty="0" smtClean="0">
                <a:solidFill>
                  <a:schemeClr val="accent2"/>
                </a:solidFill>
              </a:rPr>
              <a:t>Z </a:t>
            </a:r>
            <a:r>
              <a:rPr lang="sk-SK" dirty="0" smtClean="0">
                <a:solidFill>
                  <a:schemeClr val="accent2"/>
                </a:solidFill>
              </a:rPr>
              <a:t>polohy hradu priamo vyplývala jeho obranná funkcia. Súčasne mala hradná posádka kontrolovať neďaleké obchodné cesty na Spiš zo všetkých smerov. V čase ohrozenia mala posádka obsadiť okolité priesmyky a odraziť protivníkove vojská. Z toho vyplývala i ďalšia dôležitá funkcia – bol súčasne strediskom Spišskej župy a sídlom správcu kráľovských majetkov na Spiši.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73216"/>
            <a:ext cx="2195736" cy="1419971"/>
          </a:xfrm>
          <a:prstGeom prst="rect">
            <a:avLst/>
          </a:prstGeom>
          <a:ln w="190500" cap="sq">
            <a:noFill/>
            <a:prstDash val="solid"/>
            <a:miter lim="800000"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  <a:softEdge rad="31750"/>
          </a:effectLst>
          <a:scene3d>
            <a:camera prst="isometricTopUp"/>
            <a:lightRig rig="glow" dir="t">
              <a:rot lat="0" lon="0" rev="4800000"/>
            </a:lightRig>
          </a:scene3d>
          <a:sp3d prstMaterial="matte">
            <a:bevelT w="127000" h="63500" prst="cross"/>
          </a:sp3d>
        </p:spPr>
      </p:pic>
    </p:spTree>
    <p:extLst>
      <p:ext uri="{BB962C8B-B14F-4D97-AF65-F5344CB8AC3E}">
        <p14:creationId xmlns:p14="http://schemas.microsoft.com/office/powerpoint/2010/main" val="1358079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91"/>
    </mc:Choice>
    <mc:Fallback>
      <p:transition spd="slow" advTm="1589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Opis hradu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</a:rPr>
              <a:t>Hrad je dnes v stave rekonštruovaných a zakonzervovaných zrúcanín. Úmyslom konzervátorov bolo hradný areál sprístupniť verejnosti. Na základe dlhoročného archeologického a architektonického výskumu a jeho výsledkov sa postupne stavebne a expozične sprístupnili jednotlivé priestory Spišského hradu.</a:t>
            </a:r>
          </a:p>
          <a:p>
            <a:pPr marL="0" indent="0" algn="ctr">
              <a:buNone/>
            </a:pPr>
            <a:endParaRPr lang="sk-SK" dirty="0" smtClean="0">
              <a:solidFill>
                <a:schemeClr val="accent2"/>
              </a:solidFill>
            </a:endParaRPr>
          </a:p>
          <a:p>
            <a:pPr algn="ctr"/>
            <a:r>
              <a:rPr lang="sk-SK" dirty="0" smtClean="0">
                <a:solidFill>
                  <a:schemeClr val="accent2"/>
                </a:solidFill>
              </a:rPr>
              <a:t>Horný hrad, zaberajúci temeno hradného vrchu, tvorí stavebne najzachovalejšiu časť hradu. Dominuje mu murivo románskeho paláca a obrannej veže, ako aj murivá ďalších obytných stavieb.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87219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76"/>
    </mc:Choice>
    <mc:Fallback>
      <p:transition spd="slow" advTm="1067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Expozičné priestory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sk-SK" dirty="0" smtClean="0">
                <a:solidFill>
                  <a:schemeClr val="accent2"/>
                </a:solidFill>
              </a:rPr>
              <a:t>Hlavná časť zachovaných budov sa nachádza na hornom hrade, kde zaujme predovšetkým renesančná arkádová chodba pochádzajúca z prelomu 16. a 17. storočia. Mala funkciu spojovacieho článku medzi západnými gotickými palácmi, obrannými časťami a kaplnkou. Dnes slúži ako expozičná miestnosť s výstavou obranných zbraní a archeologických nálezov.</a:t>
            </a:r>
          </a:p>
          <a:p>
            <a:pPr algn="ctr"/>
            <a:r>
              <a:rPr lang="sk-SK" smtClean="0">
                <a:solidFill>
                  <a:schemeClr val="accent2"/>
                </a:solidFill>
              </a:rPr>
              <a:t>Kaplnka </a:t>
            </a:r>
            <a:r>
              <a:rPr lang="sk-SK" dirty="0" smtClean="0">
                <a:solidFill>
                  <a:schemeClr val="accent2"/>
                </a:solidFill>
              </a:rPr>
              <a:t>bola postavená v dvoch fázach. Jej vznik pravdepodobne súvisel so stavebnými úpravami Spišského hradu v rokoch 1430 – 1437. </a:t>
            </a:r>
            <a:r>
              <a:rPr lang="sk-SK" dirty="0" err="1" smtClean="0">
                <a:solidFill>
                  <a:schemeClr val="accent2"/>
                </a:solidFill>
              </a:rPr>
              <a:t>Zastropená</a:t>
            </a:r>
            <a:r>
              <a:rPr lang="sk-SK" dirty="0" smtClean="0">
                <a:solidFill>
                  <a:schemeClr val="accent2"/>
                </a:solidFill>
              </a:rPr>
              <a:t> bola najskôr plochým, pravdepodobne kazetovým stropom. Zaklenutie v podobe kamenných rebier, znamenajúce súčasne zavŕšenie stavebných prác na kaplnke, bolo realizované neskôr, pravdepodobne v druhej polovici 15. storočia za panstva nových majiteľov hradu – Imricha a Štefana </a:t>
            </a:r>
            <a:r>
              <a:rPr lang="sk-SK" dirty="0" err="1" smtClean="0">
                <a:solidFill>
                  <a:schemeClr val="accent2"/>
                </a:solidFill>
              </a:rPr>
              <a:t>Zápoľskovcov</a:t>
            </a:r>
            <a:r>
              <a:rPr lang="sk-SK" dirty="0" smtClean="0">
                <a:solidFill>
                  <a:schemeClr val="accent2"/>
                </a:solidFill>
              </a:rPr>
              <a:t>; predpokladá sa, že išlo o sieťovú klenbu.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013176"/>
            <a:ext cx="2771800" cy="1187026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  <a:softEdge rad="127000"/>
          </a:effectLst>
          <a:scene3d>
            <a:camera prst="isometricBottomDown"/>
            <a:lightRig rig="glow" dir="t">
              <a:rot lat="0" lon="0" rev="4800000"/>
            </a:lightRig>
          </a:scene3d>
          <a:sp3d prstMaterial="matte">
            <a:bevelT w="127000" h="63500" prst="coolSlant"/>
          </a:sp3d>
        </p:spPr>
      </p:pic>
    </p:spTree>
    <p:extLst>
      <p:ext uri="{BB962C8B-B14F-4D97-AF65-F5344CB8AC3E}">
        <p14:creationId xmlns:p14="http://schemas.microsoft.com/office/powerpoint/2010/main" val="174055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68"/>
    </mc:Choice>
    <mc:Fallback>
      <p:transition spd="slow" advTm="10768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417</Words>
  <Application>Microsoft Office PowerPoint</Application>
  <PresentationFormat>Prezentácia na obrazovke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Aspekt</vt:lpstr>
      <vt:lpstr>Pamiatky UNESCO</vt:lpstr>
      <vt:lpstr>História výstavby</vt:lpstr>
      <vt:lpstr>Hrad v kontexte historických udalostí</vt:lpstr>
      <vt:lpstr>Opis hradu</vt:lpstr>
      <vt:lpstr>Expozičné priestory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Pamiatky UNESCO</dc:title>
  <dc:creator>Your User Name</dc:creator>
  <cp:lastModifiedBy>Your User Name</cp:lastModifiedBy>
  <cp:revision>3</cp:revision>
  <dcterms:created xsi:type="dcterms:W3CDTF">2015-01-08T14:08:16Z</dcterms:created>
  <dcterms:modified xsi:type="dcterms:W3CDTF">2015-01-09T11:04:47Z</dcterms:modified>
</cp:coreProperties>
</file>