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70F0-ED78-467D-B296-2A32A5813406}" type="datetimeFigureOut">
              <a:rPr lang="sk-SK" smtClean="0"/>
              <a:t>12. 1. 2017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19AF-8D55-4537-B80E-7B1FA58F09E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fiapreziakov.webnode.sk/a9-rocnik/poznamky/povrch-slovenska/" TargetMode="External"/><Relationship Id="rId2" Type="http://schemas.openxmlformats.org/officeDocument/2006/relationships/hyperlink" Target="http://www.oskole.sk/?id_cat=120&amp;clanok=10297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  <a:latin typeface="Bernard MT Condensed" pitchFamily="18" charset="0"/>
              </a:rPr>
              <a:t>Povrchové  celky</a:t>
            </a:r>
            <a:endParaRPr lang="sk-SK" sz="6000" b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5949280"/>
            <a:ext cx="3128392" cy="792088"/>
          </a:xfrm>
        </p:spPr>
        <p:txBody>
          <a:bodyPr>
            <a:normAutofit fontScale="92500" lnSpcReduction="10000"/>
          </a:bodyPr>
          <a:lstStyle/>
          <a:p>
            <a:r>
              <a:rPr lang="sk-SK" sz="2400" b="1" dirty="0" smtClean="0">
                <a:solidFill>
                  <a:schemeClr val="bg1">
                    <a:lumMod val="95000"/>
                  </a:schemeClr>
                </a:solidFill>
              </a:rPr>
              <a:t>Mgr. Margita </a:t>
            </a:r>
            <a:r>
              <a:rPr lang="sk-SK" sz="2400" b="1" dirty="0" err="1" smtClean="0">
                <a:solidFill>
                  <a:schemeClr val="bg1">
                    <a:lumMod val="95000"/>
                  </a:schemeClr>
                </a:solidFill>
              </a:rPr>
              <a:t>Husáková</a:t>
            </a:r>
            <a:endParaRPr lang="sk-SK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bg1">
                    <a:lumMod val="95000"/>
                  </a:schemeClr>
                </a:solidFill>
              </a:rPr>
              <a:t>GEG 9</a:t>
            </a:r>
            <a:endParaRPr lang="sk-SK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8000"/>
                </a:solidFill>
              </a:rPr>
              <a:t> Karpatské kotliny a </a:t>
            </a:r>
            <a:r>
              <a:rPr lang="sk-SK" b="1" dirty="0" err="1" smtClean="0">
                <a:solidFill>
                  <a:srgbClr val="008000"/>
                </a:solidFill>
              </a:rPr>
              <a:t>podolia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>Juhoslovenská </a:t>
            </a:r>
            <a:r>
              <a:rPr lang="sk-SK" b="1" dirty="0">
                <a:solidFill>
                  <a:srgbClr val="0000FF"/>
                </a:solidFill>
              </a:rPr>
              <a:t>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Hornonitrianska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Žilinská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Turčianska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Podtatranská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Zvolenská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Hornádska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Košická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Rožňavská kotlina,</a:t>
            </a:r>
          </a:p>
          <a:p>
            <a:r>
              <a:rPr lang="sk-SK" b="1" dirty="0">
                <a:solidFill>
                  <a:srgbClr val="0000FF"/>
                </a:solidFill>
              </a:rPr>
              <a:t>Horehronské </a:t>
            </a:r>
            <a:r>
              <a:rPr lang="sk-SK" b="1" dirty="0" err="1">
                <a:solidFill>
                  <a:srgbClr val="0000FF"/>
                </a:solidFill>
              </a:rPr>
              <a:t>podolie</a:t>
            </a:r>
            <a:r>
              <a:rPr lang="sk-SK" b="1" dirty="0" smtClean="0">
                <a:solidFill>
                  <a:srgbClr val="0000FF"/>
                </a:solidFill>
              </a:rPr>
              <a:t>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827584" y="4365104"/>
            <a:ext cx="1512168" cy="43204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827584" y="3645024"/>
            <a:ext cx="1512168" cy="43204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2. Východné Karpaty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pokrývajú </a:t>
            </a:r>
            <a:r>
              <a:rPr lang="sk-SK" dirty="0"/>
              <a:t>územie na severovýchode Slovenska</a:t>
            </a:r>
            <a:r>
              <a:rPr lang="sk-SK" dirty="0" smtClean="0"/>
              <a:t>.</a:t>
            </a:r>
            <a:r>
              <a:rPr lang="sk-SK" dirty="0"/>
              <a:t> </a:t>
            </a: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  <a:p>
            <a:r>
              <a:rPr lang="sk-SK" b="1" dirty="0"/>
              <a:t>Členia sa na </a:t>
            </a:r>
            <a:r>
              <a:rPr lang="sk-SK" sz="4000" b="1" u="sng" dirty="0"/>
              <a:t>dve </a:t>
            </a:r>
            <a:r>
              <a:rPr lang="sk-SK" sz="4000" b="1" u="sng" dirty="0" smtClean="0"/>
              <a:t>pásma</a:t>
            </a:r>
            <a:r>
              <a:rPr lang="sk-SK" b="1" dirty="0" smtClean="0"/>
              <a:t>:</a:t>
            </a:r>
            <a:r>
              <a:rPr lang="sk-SK" dirty="0" smtClean="0"/>
              <a:t> Vnútorné a  Vonkajšie </a:t>
            </a:r>
            <a:r>
              <a:rPr lang="sk-SK" dirty="0"/>
              <a:t>Východné Karpaty.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sz="4000" b="1" dirty="0" smtClean="0">
                <a:solidFill>
                  <a:srgbClr val="C00000"/>
                </a:solidFill>
              </a:rPr>
              <a:t>vnútorné</a:t>
            </a:r>
            <a:r>
              <a:rPr lang="sk-SK" b="1" dirty="0" smtClean="0"/>
              <a:t> Východné Karpaty tvoria:</a:t>
            </a:r>
            <a:r>
              <a:rPr lang="sk-SK" dirty="0" smtClean="0"/>
              <a:t>  </a:t>
            </a:r>
            <a:r>
              <a:rPr lang="sk-SK" sz="4000" b="1" dirty="0" smtClean="0">
                <a:solidFill>
                  <a:srgbClr val="0000FF"/>
                </a:solidFill>
              </a:rPr>
              <a:t>Vihorlatské vrchy.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sz="4000" b="1" dirty="0" smtClean="0">
                <a:solidFill>
                  <a:srgbClr val="C00000"/>
                </a:solidFill>
              </a:rPr>
              <a:t>vonkajšie</a:t>
            </a:r>
            <a:r>
              <a:rPr lang="sk-SK" b="1" dirty="0" smtClean="0"/>
              <a:t> Východné Karpaty tvoria:</a:t>
            </a:r>
            <a:r>
              <a:rPr lang="sk-SK" dirty="0" smtClean="0"/>
              <a:t>  </a:t>
            </a:r>
            <a:r>
              <a:rPr lang="sk-SK" sz="4000" b="1" dirty="0" smtClean="0">
                <a:solidFill>
                  <a:srgbClr val="0000FF"/>
                </a:solidFill>
              </a:rPr>
              <a:t>Ondavská a Laborecká vrchovina, </a:t>
            </a:r>
            <a:r>
              <a:rPr lang="sk-SK" sz="4000" b="1" dirty="0" err="1" smtClean="0">
                <a:solidFill>
                  <a:srgbClr val="0000FF"/>
                </a:solidFill>
              </a:rPr>
              <a:t>Bukovské</a:t>
            </a:r>
            <a:r>
              <a:rPr lang="sk-SK" sz="4000" b="1" dirty="0" smtClean="0">
                <a:solidFill>
                  <a:srgbClr val="0000FF"/>
                </a:solidFill>
              </a:rPr>
              <a:t> vrchy.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 l="45123" t="20000" r="27726" b="42353"/>
          <a:stretch>
            <a:fillRect/>
          </a:stretch>
        </p:blipFill>
        <p:spPr bwMode="auto">
          <a:xfrm>
            <a:off x="6516216" y="4725144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83768" y="476672"/>
            <a:ext cx="4392488" cy="7920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Panónska panva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137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800" dirty="0"/>
              <a:t>- </a:t>
            </a:r>
            <a:r>
              <a:rPr lang="sk-SK" sz="2800" b="1"/>
              <a:t>rozľahlá </a:t>
            </a:r>
            <a:r>
              <a:rPr lang="sk-SK" sz="2800" b="1" smtClean="0"/>
              <a:t>zníženina, </a:t>
            </a:r>
            <a:endParaRPr lang="sk-SK" sz="2800" b="1" dirty="0"/>
          </a:p>
          <a:p>
            <a:pPr>
              <a:buNone/>
            </a:pPr>
            <a:r>
              <a:rPr lang="sk-SK" sz="2800" dirty="0"/>
              <a:t>                             </a:t>
            </a:r>
          </a:p>
          <a:p>
            <a:pPr>
              <a:buFontTx/>
              <a:buChar char="-"/>
            </a:pPr>
            <a:r>
              <a:rPr lang="sk-SK" sz="2800" dirty="0" smtClean="0"/>
              <a:t>delí </a:t>
            </a:r>
            <a:r>
              <a:rPr lang="sk-SK" sz="2800" dirty="0"/>
              <a:t>sa </a:t>
            </a:r>
            <a:r>
              <a:rPr lang="sk-SK" sz="2800" dirty="0" smtClean="0"/>
              <a:t>na: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 </a:t>
            </a:r>
            <a:r>
              <a:rPr lang="sk-SK" sz="2800" b="1" dirty="0" err="1" smtClean="0"/>
              <a:t>Západopanónsku</a:t>
            </a:r>
            <a:r>
              <a:rPr lang="sk-SK" sz="2800" dirty="0"/>
              <a:t> - </a:t>
            </a:r>
            <a:r>
              <a:rPr lang="sk-SK" sz="2800" u="sng" dirty="0"/>
              <a:t>Viedenská kotlina </a:t>
            </a:r>
            <a:r>
              <a:rPr lang="sk-SK" sz="2800" dirty="0"/>
              <a:t>- Záhorská nížina</a:t>
            </a:r>
          </a:p>
          <a:p>
            <a:pPr>
              <a:buNone/>
            </a:pPr>
            <a:r>
              <a:rPr lang="sk-SK" sz="2800" dirty="0"/>
              <a:t>                                       </a:t>
            </a:r>
            <a:r>
              <a:rPr lang="sk-SK" sz="2800" u="sng" dirty="0"/>
              <a:t>- Malá dunajská kotlina</a:t>
            </a:r>
            <a:r>
              <a:rPr lang="sk-SK" sz="2800" dirty="0"/>
              <a:t> - Podunajská </a:t>
            </a:r>
            <a:r>
              <a:rPr lang="sk-SK" sz="2800" dirty="0" smtClean="0"/>
              <a:t>           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                                                                                                     nížina</a:t>
            </a:r>
            <a:endParaRPr lang="sk-SK" sz="2800" dirty="0"/>
          </a:p>
          <a:p>
            <a:pPr>
              <a:buFont typeface="Wingdings" pitchFamily="2" charset="2"/>
              <a:buChar char="Ø"/>
            </a:pPr>
            <a:r>
              <a:rPr lang="sk-SK" sz="2800" dirty="0"/>
              <a:t> </a:t>
            </a:r>
            <a:r>
              <a:rPr lang="sk-SK" sz="2800" b="1" dirty="0" err="1" smtClean="0"/>
              <a:t>Východopanónska</a:t>
            </a:r>
            <a:r>
              <a:rPr lang="sk-SK" sz="2800" dirty="0"/>
              <a:t> -</a:t>
            </a:r>
            <a:r>
              <a:rPr lang="sk-SK" sz="2800" u="sng" dirty="0"/>
              <a:t> Veľká dunajská kotlina</a:t>
            </a:r>
            <a:r>
              <a:rPr lang="sk-SK" sz="2800" dirty="0"/>
              <a:t> - </a:t>
            </a:r>
            <a:endParaRPr lang="sk-SK" sz="2800" dirty="0" smtClean="0"/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                                                                   Východoslovenská </a:t>
            </a:r>
            <a:r>
              <a:rPr lang="sk-SK" sz="2800" dirty="0"/>
              <a:t>nížina</a:t>
            </a:r>
          </a:p>
          <a:p>
            <a:pPr>
              <a:buNone/>
            </a:pPr>
            <a:r>
              <a:rPr lang="sk-SK" sz="2800" dirty="0"/>
              <a:t/>
            </a:r>
            <a:br>
              <a:rPr lang="sk-SK" sz="2800" dirty="0"/>
            </a:br>
            <a:endParaRPr lang="sk-SK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83768" y="476672"/>
            <a:ext cx="4392488" cy="7920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Panónska panva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008" y="1484784"/>
            <a:ext cx="8964488" cy="4641379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Záhorská nížina: </a:t>
            </a:r>
            <a:r>
              <a:rPr lang="sk-SK" b="1" dirty="0" smtClean="0">
                <a:solidFill>
                  <a:srgbClr val="00B0F0"/>
                </a:solidFill>
              </a:rPr>
              <a:t>piesočnaté pôdy, borovicový les</a:t>
            </a:r>
          </a:p>
          <a:p>
            <a:pPr>
              <a:buNone/>
            </a:pPr>
            <a:r>
              <a:rPr lang="sk-SK" b="1" dirty="0" smtClean="0">
                <a:solidFill>
                  <a:srgbClr val="0000FF"/>
                </a:solidFill>
              </a:rPr>
              <a:t>                                  </a:t>
            </a:r>
            <a:r>
              <a:rPr lang="sk-SK" b="1" dirty="0" err="1" smtClean="0">
                <a:solidFill>
                  <a:srgbClr val="0000FF"/>
                </a:solidFill>
              </a:rPr>
              <a:t>Borská</a:t>
            </a:r>
            <a:r>
              <a:rPr lang="sk-SK" b="1" dirty="0" smtClean="0">
                <a:solidFill>
                  <a:srgbClr val="0000FF"/>
                </a:solidFill>
              </a:rPr>
              <a:t> nížina</a:t>
            </a:r>
            <a:endParaRPr lang="sk-SK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sk-SK" sz="2800" b="1" dirty="0" err="1" smtClean="0">
                <a:solidFill>
                  <a:srgbClr val="0000FF"/>
                </a:solidFill>
              </a:rPr>
              <a:t>Chvojnická</a:t>
            </a:r>
            <a:r>
              <a:rPr lang="sk-SK" sz="2800" b="1" dirty="0" smtClean="0">
                <a:solidFill>
                  <a:srgbClr val="0000FF"/>
                </a:solidFill>
              </a:rPr>
              <a:t> pahorkatina</a:t>
            </a:r>
            <a:endParaRPr lang="sk-SK" sz="2800" b="1" dirty="0">
              <a:solidFill>
                <a:srgbClr val="0000FF"/>
              </a:solidFill>
            </a:endParaRPr>
          </a:p>
          <a:p>
            <a:r>
              <a:rPr lang="sk-SK" b="1" dirty="0" smtClean="0">
                <a:solidFill>
                  <a:srgbClr val="00B050"/>
                </a:solidFill>
              </a:rPr>
              <a:t>Podunajská nížina: </a:t>
            </a:r>
            <a:r>
              <a:rPr lang="sk-SK" sz="2800" b="1" dirty="0" smtClean="0">
                <a:solidFill>
                  <a:srgbClr val="00B0F0"/>
                </a:solidFill>
              </a:rPr>
              <a:t>najúrodnejšia oblasť SR  </a:t>
            </a:r>
          </a:p>
          <a:p>
            <a:pPr>
              <a:buNone/>
            </a:pPr>
            <a:r>
              <a:rPr lang="sk-SK" sz="1600" b="1" dirty="0">
                <a:solidFill>
                  <a:srgbClr val="0000FF"/>
                </a:solidFill>
              </a:rPr>
              <a:t> </a:t>
            </a:r>
            <a:r>
              <a:rPr lang="sk-SK" sz="1600" b="1" dirty="0" smtClean="0">
                <a:solidFill>
                  <a:srgbClr val="0000FF"/>
                </a:solidFill>
              </a:rPr>
              <a:t>                                                                   </a:t>
            </a:r>
            <a:r>
              <a:rPr lang="sk-SK" sz="2800" b="1" dirty="0" smtClean="0">
                <a:solidFill>
                  <a:srgbClr val="0000FF"/>
                </a:solidFill>
              </a:rPr>
              <a:t>Podunajská rovina</a:t>
            </a:r>
            <a:endParaRPr lang="sk-SK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sk-SK" sz="2800" b="1" dirty="0" smtClean="0">
                <a:solidFill>
                  <a:srgbClr val="0000FF"/>
                </a:solidFill>
              </a:rPr>
              <a:t>Podunajská pahorkatina</a:t>
            </a:r>
            <a:endParaRPr lang="sk-SK" sz="2800" b="1" dirty="0">
              <a:solidFill>
                <a:srgbClr val="00B050"/>
              </a:solidFill>
            </a:endParaRPr>
          </a:p>
          <a:p>
            <a:r>
              <a:rPr lang="sk-SK" b="1" dirty="0" err="1" smtClean="0">
                <a:solidFill>
                  <a:srgbClr val="00B050"/>
                </a:solidFill>
              </a:rPr>
              <a:t>Východoslovská</a:t>
            </a:r>
            <a:r>
              <a:rPr lang="sk-SK" b="1" dirty="0" smtClean="0">
                <a:solidFill>
                  <a:srgbClr val="00B050"/>
                </a:solidFill>
              </a:rPr>
              <a:t> nížina: </a:t>
            </a:r>
            <a:r>
              <a:rPr lang="sk-SK" sz="2800" b="1" dirty="0" smtClean="0">
                <a:solidFill>
                  <a:srgbClr val="00B0F0"/>
                </a:solidFill>
              </a:rPr>
              <a:t>2 najväčšia nížina SR                 </a:t>
            </a:r>
          </a:p>
          <a:p>
            <a:pPr>
              <a:buNone/>
            </a:pPr>
            <a:r>
              <a:rPr lang="sk-SK" sz="1600" b="1" dirty="0">
                <a:solidFill>
                  <a:srgbClr val="0000FF"/>
                </a:solidFill>
              </a:rPr>
              <a:t> </a:t>
            </a:r>
            <a:r>
              <a:rPr lang="sk-SK" sz="1600" b="1" dirty="0" smtClean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sk-SK" sz="2800" b="1" dirty="0" smtClean="0">
                <a:solidFill>
                  <a:srgbClr val="0000FF"/>
                </a:solidFill>
              </a:rPr>
              <a:t>Východoslovenská rovina</a:t>
            </a:r>
          </a:p>
          <a:p>
            <a:pPr>
              <a:buNone/>
            </a:pPr>
            <a:r>
              <a:rPr lang="sk-SK" sz="2800" b="1" dirty="0">
                <a:solidFill>
                  <a:srgbClr val="0000FF"/>
                </a:solidFill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</a:rPr>
              <a:t>                                        Východoslovenská pahorkatina</a:t>
            </a:r>
            <a:endParaRPr lang="sk-SK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Zdroj: </a:t>
            </a:r>
            <a:r>
              <a:rPr lang="sk-SK" dirty="0" smtClean="0">
                <a:hlinkClick r:id="rId2"/>
              </a:rPr>
              <a:t>http://www.oskole.sk/?id_cat=120&amp;clanok=10297</a:t>
            </a:r>
            <a:r>
              <a:rPr lang="sk-SK" dirty="0" smtClean="0"/>
              <a:t> </a:t>
            </a:r>
          </a:p>
          <a:p>
            <a:r>
              <a:rPr lang="sk-SK" u="sng" dirty="0" smtClean="0">
                <a:hlinkClick r:id="rId3"/>
              </a:rPr>
              <a:t>http://geografiapreziakov.webnode.sk/a9-rocnik/poznamky/povrch-slovenska/</a:t>
            </a:r>
            <a:r>
              <a:rPr lang="sk-SK" u="sng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Povrch tvoria:</a:t>
            </a:r>
            <a:endParaRPr lang="sk-SK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nížiny, kotliny, pahorkatiny, vrchoviny, hornatiny a </a:t>
            </a:r>
            <a:r>
              <a:rPr lang="sk-SK" dirty="0" err="1"/>
              <a:t>veľhornatina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/>
              <a:t>Časti pohorí sú prerezané dolinami pretekajúcich riek na osobitné horské celky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b="1" dirty="0" smtClean="0">
                <a:solidFill>
                  <a:srgbClr val="0000FF"/>
                </a:solidFill>
              </a:rPr>
              <a:t>Horské celky</a:t>
            </a:r>
            <a:r>
              <a:rPr lang="sk-SK" dirty="0" smtClean="0"/>
              <a:t> majú svoje názvy </a:t>
            </a:r>
            <a:r>
              <a:rPr lang="sk-SK" dirty="0"/>
              <a:t>a </a:t>
            </a:r>
            <a:r>
              <a:rPr lang="sk-SK" b="1" dirty="0" smtClean="0">
                <a:solidFill>
                  <a:srgbClr val="0000FF"/>
                </a:solidFill>
              </a:rPr>
              <a:t>odlišujú </a:t>
            </a:r>
            <a:r>
              <a:rPr lang="sk-SK" b="1" dirty="0">
                <a:solidFill>
                  <a:srgbClr val="0000FF"/>
                </a:solidFill>
              </a:rPr>
              <a:t>sa</a:t>
            </a:r>
            <a:r>
              <a:rPr lang="sk-SK" dirty="0"/>
              <a:t> od ostatných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geologickou stavbou, reliéfom, nadmorskou výškou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FF00"/>
                </a:solidFill>
              </a:rPr>
              <a:t>Povrchové celky </a:t>
            </a:r>
            <a:r>
              <a:rPr lang="sk-SK" b="1" dirty="0" smtClean="0"/>
              <a:t>Slovenska zaraďujeme </a:t>
            </a:r>
            <a:r>
              <a:rPr lang="sk-SK" b="1" dirty="0" smtClean="0">
                <a:solidFill>
                  <a:srgbClr val="00FF00"/>
                </a:solidFill>
              </a:rPr>
              <a:t>do dvoch oblastí:</a:t>
            </a:r>
            <a:endParaRPr lang="sk-SK" dirty="0">
              <a:solidFill>
                <a:srgbClr val="00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Karpaty</a:t>
            </a:r>
            <a:r>
              <a:rPr lang="sk-SK" b="1" dirty="0" smtClean="0"/>
              <a:t> - </a:t>
            </a:r>
            <a:r>
              <a:rPr lang="sk-SK" dirty="0"/>
              <a:t>sú rozsiahlym horským pásmom, ktoré sa rozprestiera v Európe. Zasahujú na </a:t>
            </a:r>
            <a:r>
              <a:rPr lang="sk-SK" dirty="0" smtClean="0"/>
              <a:t>územie: Rakúska</a:t>
            </a:r>
            <a:r>
              <a:rPr lang="sk-SK" dirty="0"/>
              <a:t>, Česka, Slovenska, Ukrajiny, Poľska, </a:t>
            </a:r>
            <a:r>
              <a:rPr lang="sk-SK" dirty="0" smtClean="0"/>
              <a:t>   Rumunska</a:t>
            </a:r>
            <a:r>
              <a:rPr lang="sk-SK" dirty="0"/>
              <a:t>, Maďarska, Srbska.</a:t>
            </a:r>
          </a:p>
          <a:p>
            <a:r>
              <a:rPr lang="sk-SK" dirty="0"/>
              <a:t>Najvyšším vrcholom Karpát je </a:t>
            </a:r>
            <a:r>
              <a:rPr lang="sk-SK" b="1" dirty="0"/>
              <a:t>Gerlachovský štít</a:t>
            </a:r>
            <a:r>
              <a:rPr lang="sk-SK" dirty="0"/>
              <a:t> (2655 m </a:t>
            </a:r>
            <a:r>
              <a:rPr lang="sk-SK" dirty="0" err="1"/>
              <a:t>n.m</a:t>
            </a:r>
            <a:r>
              <a:rPr lang="sk-SK" dirty="0"/>
              <a:t>.) v Tatrách.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Panónska panva</a:t>
            </a:r>
            <a:endParaRPr lang="sk-SK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Karpaty – rozprestierajú sa v niekoľkých európskych štátoch</a:t>
            </a:r>
          </a:p>
        </p:txBody>
      </p:sp>
      <p:pic>
        <p:nvPicPr>
          <p:cNvPr id="1026" name="Picture 2" descr="http://www.oskole.sk/userfiles/image/zaida/zemepis/september/Zemepis%208%20-%20N%C3%AD%C5%BEiny,%20kotliny%20a%20pohoria%20II__html_735662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7"/>
            <a:ext cx="5400600" cy="4826329"/>
          </a:xfrm>
          <a:prstGeom prst="rect">
            <a:avLst/>
          </a:prstGeom>
          <a:noFill/>
        </p:spPr>
      </p:pic>
      <p:pic>
        <p:nvPicPr>
          <p:cNvPr id="5" name="Obrázok 4"/>
          <p:cNvPicPr/>
          <p:nvPr/>
        </p:nvPicPr>
        <p:blipFill>
          <a:blip r:embed="rId3" cstate="print"/>
          <a:srcRect l="50412" t="67941" r="33676" b="13824"/>
          <a:stretch>
            <a:fillRect/>
          </a:stretch>
        </p:blipFill>
        <p:spPr bwMode="auto">
          <a:xfrm>
            <a:off x="6228184" y="4005064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467544" y="332656"/>
            <a:ext cx="2858616" cy="7920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827584" y="4005064"/>
            <a:ext cx="144016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Karpaty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>
                <a:solidFill>
                  <a:srgbClr val="FF0000"/>
                </a:solidFill>
              </a:rPr>
              <a:t>1. Západné </a:t>
            </a:r>
            <a:r>
              <a:rPr lang="sk-SK" b="1" dirty="0" smtClean="0">
                <a:solidFill>
                  <a:srgbClr val="FF0000"/>
                </a:solidFill>
              </a:rPr>
              <a:t>Karpaty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- zaberajú </a:t>
            </a:r>
            <a:r>
              <a:rPr lang="sk-SK" dirty="0"/>
              <a:t>väčšiu časť povrchu Slovenska. Je to rozsiahle horské pásmo, ktoré zasahuje na územie Slovenska, Rakúska, Poľska, Moravy, Maďarska.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Západné </a:t>
            </a:r>
            <a:r>
              <a:rPr lang="sk-SK" dirty="0"/>
              <a:t>Karpaty sa členia na dve časti</a:t>
            </a:r>
            <a:r>
              <a:rPr lang="sk-SK" dirty="0" smtClean="0"/>
              <a:t>:</a:t>
            </a:r>
            <a:r>
              <a:rPr lang="sk-SK" dirty="0"/>
              <a:t> </a:t>
            </a:r>
            <a:r>
              <a:rPr lang="sk-SK" b="1" dirty="0" smtClean="0"/>
              <a:t>Vonkajšie</a:t>
            </a:r>
            <a:r>
              <a:rPr lang="sk-SK" dirty="0"/>
              <a:t> </a:t>
            </a:r>
            <a:r>
              <a:rPr lang="sk-SK" dirty="0" smtClean="0"/>
              <a:t>a </a:t>
            </a:r>
            <a:r>
              <a:rPr lang="sk-SK" b="1" dirty="0" smtClean="0"/>
              <a:t>Vnútorné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pPr marL="514350" indent="-514350">
              <a:buAutoNum type="alphaLcParenR"/>
            </a:pPr>
            <a:r>
              <a:rPr lang="sk-SK" b="1" dirty="0" smtClean="0">
                <a:solidFill>
                  <a:srgbClr val="008000"/>
                </a:solidFill>
              </a:rPr>
              <a:t>Vonkajšie </a:t>
            </a:r>
            <a:r>
              <a:rPr lang="sk-SK" b="1" dirty="0"/>
              <a:t>Západné </a:t>
            </a:r>
            <a:r>
              <a:rPr lang="sk-SK" b="1" dirty="0" smtClean="0"/>
              <a:t>Karpaty</a:t>
            </a:r>
            <a:r>
              <a:rPr lang="sk-SK" dirty="0" smtClean="0"/>
              <a:t> - sú </a:t>
            </a:r>
            <a:r>
              <a:rPr lang="sk-SK" dirty="0"/>
              <a:t>horské pásmo, </a:t>
            </a:r>
            <a:r>
              <a:rPr lang="sk-SK" dirty="0" smtClean="0"/>
              <a:t>ktoré </a:t>
            </a:r>
            <a:r>
              <a:rPr lang="sk-SK" i="1" dirty="0" smtClean="0"/>
              <a:t>pokrýva hraničné </a:t>
            </a:r>
            <a:r>
              <a:rPr lang="sk-SK" i="1" dirty="0"/>
              <a:t>oblasti </a:t>
            </a:r>
            <a:r>
              <a:rPr lang="sk-SK" i="1" dirty="0" smtClean="0"/>
              <a:t>s </a:t>
            </a:r>
            <a:r>
              <a:rPr lang="sk-SK" i="1" dirty="0"/>
              <a:t>Českom a </a:t>
            </a:r>
            <a:r>
              <a:rPr lang="sk-SK" i="1" dirty="0" smtClean="0"/>
              <a:t>s </a:t>
            </a:r>
            <a:r>
              <a:rPr lang="sk-SK" i="1" dirty="0"/>
              <a:t>Poľskom</a:t>
            </a:r>
            <a:r>
              <a:rPr lang="sk-SK" dirty="0"/>
              <a:t>. </a:t>
            </a:r>
            <a:r>
              <a:rPr lang="sk-SK" dirty="0" smtClean="0"/>
              <a:t>Najvyšším </a:t>
            </a:r>
            <a:r>
              <a:rPr lang="sk-SK" dirty="0"/>
              <a:t>vrcholom je </a:t>
            </a:r>
            <a:r>
              <a:rPr lang="sk-SK" b="1" dirty="0"/>
              <a:t>Babia hora</a:t>
            </a:r>
            <a:r>
              <a:rPr lang="sk-SK" dirty="0"/>
              <a:t> </a:t>
            </a:r>
            <a:endParaRPr lang="sk-SK" dirty="0" smtClean="0"/>
          </a:p>
          <a:p>
            <a:pPr marL="514350" indent="-51435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(</a:t>
            </a:r>
            <a:r>
              <a:rPr lang="sk-SK" dirty="0"/>
              <a:t>1725 m </a:t>
            </a:r>
            <a:r>
              <a:rPr lang="sk-SK" dirty="0" err="1"/>
              <a:t>n.m</a:t>
            </a:r>
            <a:r>
              <a:rPr lang="sk-SK" dirty="0"/>
              <a:t>.)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 l="44655" t="16471" r="27560" b="49656"/>
          <a:stretch>
            <a:fillRect/>
          </a:stretch>
        </p:blipFill>
        <p:spPr bwMode="auto">
          <a:xfrm>
            <a:off x="6012160" y="4725144"/>
            <a:ext cx="305983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11760" y="332656"/>
            <a:ext cx="2088232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Medzi </a:t>
            </a:r>
            <a:r>
              <a:rPr lang="sk-SK" b="1" dirty="0">
                <a:solidFill>
                  <a:srgbClr val="008000"/>
                </a:solidFill>
              </a:rPr>
              <a:t>Vonkajšie</a:t>
            </a:r>
            <a:r>
              <a:rPr lang="sk-SK" b="1" dirty="0"/>
              <a:t> Západné Karpaty </a:t>
            </a:r>
            <a:r>
              <a:rPr lang="sk-SK" b="1" dirty="0" smtClean="0"/>
              <a:t>patrí: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>Myjavská </a:t>
            </a:r>
            <a:r>
              <a:rPr lang="sk-SK" b="1" dirty="0">
                <a:solidFill>
                  <a:srgbClr val="0000FF"/>
                </a:solidFill>
              </a:rPr>
              <a:t>pahorkatina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Biele Karpaty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Považské </a:t>
            </a:r>
            <a:r>
              <a:rPr lang="sk-SK" b="1" dirty="0" err="1">
                <a:solidFill>
                  <a:srgbClr val="0000FF"/>
                </a:solidFill>
              </a:rPr>
              <a:t>podolie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 err="1">
                <a:solidFill>
                  <a:srgbClr val="0000FF"/>
                </a:solidFill>
              </a:rPr>
              <a:t>Javorníky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Kysucké Beskydy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Oravské Beskydy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Spišská Magura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Pieniny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 err="1">
                <a:solidFill>
                  <a:srgbClr val="0000FF"/>
                </a:solidFill>
              </a:rPr>
              <a:t>Ľubovnianská</a:t>
            </a:r>
            <a:r>
              <a:rPr lang="sk-SK" b="1" dirty="0">
                <a:solidFill>
                  <a:srgbClr val="0000FF"/>
                </a:solidFill>
              </a:rPr>
              <a:t> vrchovina</a:t>
            </a:r>
            <a:endParaRPr lang="sk-SK" dirty="0">
              <a:solidFill>
                <a:srgbClr val="0000FF"/>
              </a:solidFill>
            </a:endParaRPr>
          </a:p>
          <a:p>
            <a:r>
              <a:rPr lang="sk-SK" b="1" dirty="0">
                <a:solidFill>
                  <a:srgbClr val="0000FF"/>
                </a:solidFill>
              </a:rPr>
              <a:t>Levočské vrchy</a:t>
            </a:r>
            <a:r>
              <a:rPr lang="sk-SK" b="1" dirty="0" smtClean="0">
                <a:solidFill>
                  <a:srgbClr val="0000FF"/>
                </a:solidFill>
              </a:rPr>
              <a:t>.</a:t>
            </a:r>
            <a:endParaRPr lang="sk-SK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691680" y="620688"/>
            <a:ext cx="2304256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sk-SK" b="1" dirty="0" smtClean="0">
                <a:solidFill>
                  <a:srgbClr val="008000"/>
                </a:solidFill>
              </a:rPr>
              <a:t>b) Vnútorné </a:t>
            </a:r>
            <a:r>
              <a:rPr lang="sk-SK" b="1" dirty="0" smtClean="0"/>
              <a:t>Západné Karpaty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sú </a:t>
            </a:r>
            <a:r>
              <a:rPr lang="sk-SK" dirty="0"/>
              <a:t>horským pásmom, ktoré sa člení na 39 svojráznych povrchových celkov. Jednotlivé pohoria sú oddelené dolinami a kotlinami</a:t>
            </a:r>
            <a:r>
              <a:rPr lang="sk-SK" dirty="0" smtClean="0"/>
              <a:t>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pPr>
              <a:buNone/>
            </a:pPr>
            <a:r>
              <a:rPr lang="sk-SK" u="sng" dirty="0"/>
              <a:t>Povrchové celky </a:t>
            </a:r>
            <a:r>
              <a:rPr lang="sk-SK" u="sng" dirty="0" smtClean="0"/>
              <a:t>sa </a:t>
            </a:r>
            <a:r>
              <a:rPr lang="sk-SK" u="sng" dirty="0"/>
              <a:t>delia do štyroch </a:t>
            </a:r>
            <a:r>
              <a:rPr lang="sk-SK" u="sng" dirty="0" smtClean="0"/>
              <a:t>skupín:</a:t>
            </a:r>
          </a:p>
          <a:p>
            <a:r>
              <a:rPr lang="sk-SK" b="1" dirty="0" smtClean="0"/>
              <a:t>jadrové </a:t>
            </a:r>
            <a:r>
              <a:rPr lang="sk-SK" b="1" dirty="0"/>
              <a:t>pohoria,</a:t>
            </a:r>
            <a:endParaRPr lang="sk-SK" dirty="0"/>
          </a:p>
          <a:p>
            <a:r>
              <a:rPr lang="sk-SK" b="1" dirty="0"/>
              <a:t>sopečné pohoria,</a:t>
            </a:r>
            <a:endParaRPr lang="sk-SK" dirty="0"/>
          </a:p>
          <a:p>
            <a:r>
              <a:rPr lang="sk-SK" b="1" dirty="0"/>
              <a:t>Slovenské </a:t>
            </a:r>
            <a:r>
              <a:rPr lang="sk-SK" b="1" dirty="0" err="1"/>
              <a:t>rudohorie</a:t>
            </a:r>
            <a:r>
              <a:rPr lang="sk-SK" b="1" dirty="0"/>
              <a:t>,</a:t>
            </a:r>
            <a:endParaRPr lang="sk-SK" dirty="0"/>
          </a:p>
          <a:p>
            <a:r>
              <a:rPr lang="sk-SK" b="1" dirty="0"/>
              <a:t>karpatské kotliny a </a:t>
            </a:r>
            <a:r>
              <a:rPr lang="sk-SK" b="1" dirty="0" err="1"/>
              <a:t>podolia</a:t>
            </a:r>
            <a:r>
              <a:rPr lang="sk-SK" b="1" dirty="0"/>
              <a:t>.</a:t>
            </a:r>
            <a:endParaRPr lang="sk-SK" dirty="0"/>
          </a:p>
          <a:p>
            <a:pPr>
              <a:buNone/>
            </a:pPr>
            <a:r>
              <a:rPr lang="sk-SK" dirty="0"/>
              <a:t> </a:t>
            </a:r>
          </a:p>
          <a:p>
            <a:r>
              <a:rPr lang="sk-SK" sz="4000" b="1" u="sng" dirty="0">
                <a:solidFill>
                  <a:srgbClr val="008000"/>
                </a:solidFill>
              </a:rPr>
              <a:t>Jadrové </a:t>
            </a:r>
            <a:r>
              <a:rPr lang="sk-SK" sz="4000" b="1" u="sng" dirty="0" smtClean="0">
                <a:solidFill>
                  <a:srgbClr val="008000"/>
                </a:solidFill>
              </a:rPr>
              <a:t>pohoria</a:t>
            </a:r>
            <a:r>
              <a:rPr lang="sk-SK" sz="4000" u="sng" dirty="0" smtClean="0">
                <a:solidFill>
                  <a:srgbClr val="008000"/>
                </a:solidFill>
              </a:rPr>
              <a:t> </a:t>
            </a:r>
            <a:r>
              <a:rPr lang="sk-SK" dirty="0" smtClean="0"/>
              <a:t>- Do </a:t>
            </a:r>
            <a:r>
              <a:rPr lang="sk-SK" dirty="0"/>
              <a:t>tejto skupiny patrí najviac pohorí Slovenska. Sú často vyhľadávané turistami.</a:t>
            </a:r>
          </a:p>
          <a:p>
            <a:pPr>
              <a:buNone/>
            </a:pPr>
            <a:r>
              <a:rPr lang="sk-SK" dirty="0"/>
              <a:t> </a:t>
            </a:r>
            <a:r>
              <a:rPr lang="sk-SK" dirty="0" smtClean="0"/>
              <a:t>        </a:t>
            </a:r>
            <a:r>
              <a:rPr lang="sk-SK" b="1" dirty="0" smtClean="0"/>
              <a:t>Medzi </a:t>
            </a:r>
            <a:r>
              <a:rPr lang="sk-SK" b="1" dirty="0"/>
              <a:t>jadrové pohoria </a:t>
            </a:r>
            <a:r>
              <a:rPr lang="sk-SK" b="1" dirty="0" smtClean="0"/>
              <a:t>patria:</a:t>
            </a:r>
            <a:r>
              <a:rPr lang="sk-SK" dirty="0" smtClean="0"/>
              <a:t> </a:t>
            </a:r>
            <a:r>
              <a:rPr lang="sk-SK" sz="4000" b="1" dirty="0" smtClean="0">
                <a:solidFill>
                  <a:srgbClr val="0000FF"/>
                </a:solidFill>
              </a:rPr>
              <a:t>Malé Karpaty, Považský Inovec, Strážovské vrchy, Súľovské vrchy, Malá Fatra, Žiar, Veľká Fatra, </a:t>
            </a:r>
            <a:r>
              <a:rPr lang="sk-SK" sz="4000" b="1" dirty="0" err="1" smtClean="0">
                <a:solidFill>
                  <a:srgbClr val="0000FF"/>
                </a:solidFill>
              </a:rPr>
              <a:t>Chočské</a:t>
            </a:r>
            <a:r>
              <a:rPr lang="sk-SK" sz="4000" b="1" dirty="0" smtClean="0">
                <a:solidFill>
                  <a:srgbClr val="0000FF"/>
                </a:solidFill>
              </a:rPr>
              <a:t> vrchy, Tríbeč, Nízke Tatry, Tatry, Branisko.</a:t>
            </a:r>
            <a:endParaRPr lang="sk-SK" sz="4000" b="1" dirty="0">
              <a:solidFill>
                <a:srgbClr val="0000FF"/>
              </a:solidFill>
            </a:endParaRPr>
          </a:p>
        </p:txBody>
      </p:sp>
      <p:pic>
        <p:nvPicPr>
          <p:cNvPr id="5" name="Obrázok 4"/>
          <p:cNvPicPr/>
          <p:nvPr/>
        </p:nvPicPr>
        <p:blipFill>
          <a:blip r:embed="rId2" cstate="print"/>
          <a:srcRect l="44627" t="46471" r="26734" b="12647"/>
          <a:stretch>
            <a:fillRect/>
          </a:stretch>
        </p:blipFill>
        <p:spPr bwMode="auto">
          <a:xfrm>
            <a:off x="5796136" y="2204864"/>
            <a:ext cx="2952328" cy="23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8000"/>
                </a:solidFill>
              </a:rPr>
              <a:t>  </a:t>
            </a:r>
            <a:r>
              <a:rPr lang="sk-SK" b="1" u="sng" dirty="0" smtClean="0">
                <a:solidFill>
                  <a:srgbClr val="008000"/>
                </a:solidFill>
              </a:rPr>
              <a:t>sopečné pohoria</a:t>
            </a:r>
            <a:endParaRPr lang="sk-SK" u="sng" dirty="0">
              <a:solidFill>
                <a:srgbClr val="008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do </a:t>
            </a:r>
            <a:r>
              <a:rPr lang="sk-SK" dirty="0"/>
              <a:t>tejto skupiny patria najmladšie pohoria Slovenska. </a:t>
            </a:r>
            <a:endParaRPr lang="sk-SK" dirty="0" smtClean="0"/>
          </a:p>
          <a:p>
            <a:r>
              <a:rPr lang="sk-SK" dirty="0" smtClean="0"/>
              <a:t>sú južne </a:t>
            </a:r>
            <a:r>
              <a:rPr lang="sk-SK" dirty="0"/>
              <a:t>od jadrových </a:t>
            </a:r>
            <a:r>
              <a:rPr lang="sk-SK" dirty="0" smtClean="0"/>
              <a:t>pohorí, majú strmé </a:t>
            </a:r>
            <a:r>
              <a:rPr lang="sk-SK" dirty="0"/>
              <a:t>svahy a úzke doliny. </a:t>
            </a:r>
            <a:endParaRPr lang="sk-SK" dirty="0" smtClean="0"/>
          </a:p>
          <a:p>
            <a:r>
              <a:rPr lang="sk-SK" dirty="0" smtClean="0"/>
              <a:t>najvyššia je </a:t>
            </a:r>
            <a:r>
              <a:rPr lang="sk-SK" b="1" dirty="0" smtClean="0"/>
              <a:t>Poľana</a:t>
            </a:r>
            <a:r>
              <a:rPr lang="sk-SK" b="1" dirty="0"/>
              <a:t> </a:t>
            </a:r>
            <a:r>
              <a:rPr lang="sk-SK" dirty="0"/>
              <a:t>(</a:t>
            </a:r>
            <a:r>
              <a:rPr lang="sk-SK" dirty="0" smtClean="0"/>
              <a:t>1458 m </a:t>
            </a:r>
            <a:r>
              <a:rPr lang="sk-SK" dirty="0" err="1"/>
              <a:t>n.m</a:t>
            </a:r>
            <a:r>
              <a:rPr lang="sk-SK" dirty="0" smtClean="0"/>
              <a:t>.)</a:t>
            </a:r>
          </a:p>
          <a:p>
            <a:r>
              <a:rPr lang="sk-SK" dirty="0"/>
              <a:t>s</a:t>
            </a:r>
            <a:r>
              <a:rPr lang="sk-SK" dirty="0" smtClean="0"/>
              <a:t>ú bohaté na vzácne kovy.</a:t>
            </a:r>
            <a:endParaRPr lang="sk-SK" dirty="0"/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b="1" dirty="0" smtClean="0"/>
              <a:t>Medzi </a:t>
            </a:r>
            <a:r>
              <a:rPr lang="sk-SK" b="1" dirty="0"/>
              <a:t>sopečné pohoria </a:t>
            </a:r>
            <a:r>
              <a:rPr lang="sk-SK" b="1" dirty="0" smtClean="0"/>
              <a:t>patria: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0000FF"/>
                </a:solidFill>
              </a:rPr>
              <a:t>Pohronský Inovec, Vtáčnik, Kremnické vrchy, Štiavnické vrchy, Krupinská planina, Javorie, Poľana, </a:t>
            </a:r>
            <a:r>
              <a:rPr lang="sk-SK" b="1" dirty="0" err="1" smtClean="0">
                <a:solidFill>
                  <a:srgbClr val="0000FF"/>
                </a:solidFill>
              </a:rPr>
              <a:t>Burda</a:t>
            </a:r>
            <a:r>
              <a:rPr lang="sk-SK" b="1" dirty="0" smtClean="0">
                <a:solidFill>
                  <a:srgbClr val="0000FF"/>
                </a:solidFill>
              </a:rPr>
              <a:t>, Cerová vrchovina, </a:t>
            </a:r>
            <a:r>
              <a:rPr lang="sk-SK" b="1" dirty="0" err="1" smtClean="0">
                <a:solidFill>
                  <a:srgbClr val="0000FF"/>
                </a:solidFill>
              </a:rPr>
              <a:t>Slanské</a:t>
            </a:r>
            <a:r>
              <a:rPr lang="sk-SK" b="1" dirty="0" smtClean="0">
                <a:solidFill>
                  <a:srgbClr val="0000FF"/>
                </a:solidFill>
              </a:rPr>
              <a:t> vrchy, Zemplínske </a:t>
            </a:r>
            <a:r>
              <a:rPr lang="sk-SK" b="1" dirty="0">
                <a:solidFill>
                  <a:srgbClr val="0000FF"/>
                </a:solidFill>
              </a:rPr>
              <a:t>vrchy</a:t>
            </a:r>
            <a:r>
              <a:rPr lang="sk-SK" b="1" dirty="0" smtClean="0">
                <a:solidFill>
                  <a:srgbClr val="0000FF"/>
                </a:solidFill>
              </a:rPr>
              <a:t>.</a:t>
            </a:r>
            <a:endParaRPr lang="sk-SK" b="1" dirty="0">
              <a:solidFill>
                <a:srgbClr val="0000FF"/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 l="44627" t="25294" r="28387" b="38235"/>
          <a:stretch>
            <a:fillRect/>
          </a:stretch>
        </p:blipFill>
        <p:spPr bwMode="auto">
          <a:xfrm>
            <a:off x="6372200" y="299695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8000"/>
                </a:solidFill>
              </a:rPr>
              <a:t> Slovenské </a:t>
            </a:r>
            <a:r>
              <a:rPr lang="sk-SK" b="1" dirty="0" err="1" smtClean="0">
                <a:solidFill>
                  <a:srgbClr val="008000"/>
                </a:solidFill>
              </a:rPr>
              <a:t>rudohorie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je </a:t>
            </a:r>
            <a:r>
              <a:rPr lang="sk-SK" dirty="0"/>
              <a:t>rozlohou najväčším a najviac zalesneným územím Slovenska. </a:t>
            </a:r>
          </a:p>
          <a:p>
            <a:r>
              <a:rPr lang="sk-SK" dirty="0" smtClean="0"/>
              <a:t>najvyšším </a:t>
            </a:r>
            <a:r>
              <a:rPr lang="sk-SK" dirty="0"/>
              <a:t>vrchom je </a:t>
            </a:r>
            <a:r>
              <a:rPr lang="sk-SK" b="1" dirty="0"/>
              <a:t>Stolica </a:t>
            </a:r>
            <a:r>
              <a:rPr lang="sk-SK" dirty="0"/>
              <a:t>– 1476 m </a:t>
            </a:r>
            <a:r>
              <a:rPr lang="sk-SK" dirty="0" err="1"/>
              <a:t>n.m</a:t>
            </a:r>
            <a:r>
              <a:rPr lang="sk-SK" dirty="0"/>
              <a:t>.</a:t>
            </a:r>
          </a:p>
          <a:p>
            <a:endParaRPr lang="sk-SK" b="1" dirty="0" smtClean="0"/>
          </a:p>
          <a:p>
            <a:pPr>
              <a:buNone/>
            </a:pPr>
            <a:r>
              <a:rPr lang="sk-SK" b="1" dirty="0" smtClean="0"/>
              <a:t>K </a:t>
            </a:r>
            <a:r>
              <a:rPr lang="sk-SK" b="1" dirty="0"/>
              <a:t>Slovenskému </a:t>
            </a:r>
            <a:r>
              <a:rPr lang="sk-SK" b="1" dirty="0" err="1"/>
              <a:t>rudohoriu</a:t>
            </a:r>
            <a:r>
              <a:rPr lang="sk-SK" b="1" dirty="0"/>
              <a:t> patrí</a:t>
            </a:r>
            <a:r>
              <a:rPr lang="sk-SK" b="1" dirty="0" smtClean="0"/>
              <a:t>:</a:t>
            </a:r>
            <a:r>
              <a:rPr lang="sk-SK" dirty="0"/>
              <a:t> </a:t>
            </a:r>
          </a:p>
          <a:p>
            <a:r>
              <a:rPr lang="sk-SK" b="1" dirty="0">
                <a:solidFill>
                  <a:srgbClr val="0000FF"/>
                </a:solidFill>
              </a:rPr>
              <a:t>Slovenský kras,</a:t>
            </a:r>
          </a:p>
          <a:p>
            <a:r>
              <a:rPr lang="sk-SK" b="1" dirty="0">
                <a:solidFill>
                  <a:srgbClr val="0000FF"/>
                </a:solidFill>
              </a:rPr>
              <a:t>Slovenský raj,</a:t>
            </a:r>
          </a:p>
          <a:p>
            <a:r>
              <a:rPr lang="sk-SK" b="1" dirty="0">
                <a:solidFill>
                  <a:srgbClr val="0000FF"/>
                </a:solidFill>
              </a:rPr>
              <a:t>Muránska planina.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 l="45289" t="17941" r="29048" b="47647"/>
          <a:stretch>
            <a:fillRect/>
          </a:stretch>
        </p:blipFill>
        <p:spPr bwMode="auto">
          <a:xfrm>
            <a:off x="5220072" y="4149080"/>
            <a:ext cx="3024336" cy="228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319</Words>
  <Application>Microsoft Office PowerPoint</Application>
  <PresentationFormat>Prezentácia na obrazovke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Bernard MT Condensed</vt:lpstr>
      <vt:lpstr>Calibri</vt:lpstr>
      <vt:lpstr>Wingdings</vt:lpstr>
      <vt:lpstr>Motív Office</vt:lpstr>
      <vt:lpstr>Povrchové  celky</vt:lpstr>
      <vt:lpstr>Povrch tvoria:</vt:lpstr>
      <vt:lpstr>Povrchové celky Slovenska zaraďujeme do dvoch oblastí:</vt:lpstr>
      <vt:lpstr>Karpaty – rozprestierajú sa v niekoľkých európskych štátoch</vt:lpstr>
      <vt:lpstr>Karpaty</vt:lpstr>
      <vt:lpstr>Medzi Vonkajšie Západné Karpaty patrí:</vt:lpstr>
      <vt:lpstr>b) Vnútorné Západné Karpaty</vt:lpstr>
      <vt:lpstr>  sopečné pohoria</vt:lpstr>
      <vt:lpstr> Slovenské rudohorie</vt:lpstr>
      <vt:lpstr> Karpatské kotliny a podolia</vt:lpstr>
      <vt:lpstr>2. Východné Karpaty</vt:lpstr>
      <vt:lpstr>Panónska panva</vt:lpstr>
      <vt:lpstr>Panónska panva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Povrchové  celky</dc:title>
  <dc:creator>Gitka</dc:creator>
  <cp:lastModifiedBy>Riaditelna</cp:lastModifiedBy>
  <cp:revision>2</cp:revision>
  <dcterms:created xsi:type="dcterms:W3CDTF">2015-11-15T16:37:22Z</dcterms:created>
  <dcterms:modified xsi:type="dcterms:W3CDTF">2017-01-12T15:07:14Z</dcterms:modified>
</cp:coreProperties>
</file>