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5" r:id="rId5"/>
    <p:sldId id="259" r:id="rId6"/>
    <p:sldId id="276" r:id="rId7"/>
    <p:sldId id="260" r:id="rId8"/>
    <p:sldId id="277" r:id="rId9"/>
    <p:sldId id="261" r:id="rId10"/>
    <p:sldId id="278" r:id="rId11"/>
    <p:sldId id="262" r:id="rId12"/>
    <p:sldId id="279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80" r:id="rId24"/>
    <p:sldId id="274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88" r:id="rId34"/>
    <p:sldId id="290" r:id="rId35"/>
    <p:sldId id="291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66"/>
    <a:srgbClr val="FF0066"/>
    <a:srgbClr val="CC6600"/>
    <a:srgbClr val="800000"/>
    <a:srgbClr val="000099"/>
    <a:srgbClr val="66006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41" d="100"/>
          <a:sy n="41" d="100"/>
        </p:scale>
        <p:origin x="293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507">
        <p15:prstTrans prst="airplane"/>
      </p:transition>
    </mc:Choice>
    <mc:Fallback>
      <p:transition spd="slow" advClick="0" advTm="5507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507">
        <p15:prstTrans prst="airplane"/>
      </p:transition>
    </mc:Choice>
    <mc:Fallback>
      <p:transition spd="slow" advClick="0" advTm="5507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507">
        <p15:prstTrans prst="airplane"/>
      </p:transition>
    </mc:Choice>
    <mc:Fallback>
      <p:transition spd="slow" advClick="0" advTm="5507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507">
        <p15:prstTrans prst="airplane"/>
      </p:transition>
    </mc:Choice>
    <mc:Fallback>
      <p:transition spd="slow" advClick="0" advTm="5507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507">
        <p15:prstTrans prst="airplane"/>
      </p:transition>
    </mc:Choice>
    <mc:Fallback>
      <p:transition spd="slow" advClick="0" advTm="5507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507">
        <p15:prstTrans prst="airplane"/>
      </p:transition>
    </mc:Choice>
    <mc:Fallback>
      <p:transition spd="slow" advClick="0" advTm="5507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507">
        <p15:prstTrans prst="airplane"/>
      </p:transition>
    </mc:Choice>
    <mc:Fallback>
      <p:transition spd="slow" advClick="0" advTm="5507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507">
        <p15:prstTrans prst="airplane"/>
      </p:transition>
    </mc:Choice>
    <mc:Fallback>
      <p:transition spd="slow" advClick="0" advTm="5507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507">
        <p15:prstTrans prst="airplane"/>
      </p:transition>
    </mc:Choice>
    <mc:Fallback>
      <p:transition spd="slow" advClick="0" advTm="5507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507">
        <p15:prstTrans prst="airplane"/>
      </p:transition>
    </mc:Choice>
    <mc:Fallback>
      <p:transition spd="slow" advClick="0" advTm="5507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507">
        <p15:prstTrans prst="airplane"/>
      </p:transition>
    </mc:Choice>
    <mc:Fallback>
      <p:transition spd="slow" advClick="0" advTm="5507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507">
        <p15:prstTrans prst="airplane"/>
      </p:transition>
    </mc:Choice>
    <mc:Fallback>
      <p:transition spd="slow" advClick="0" advTm="5507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507">
        <p15:prstTrans prst="airplane"/>
      </p:transition>
    </mc:Choice>
    <mc:Fallback>
      <p:transition spd="slow" advClick="0" advTm="5507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507">
        <p15:prstTrans prst="airplane"/>
      </p:transition>
    </mc:Choice>
    <mc:Fallback>
      <p:transition spd="slow" advClick="0" advTm="5507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507">
        <p15:prstTrans prst="airplane"/>
      </p:transition>
    </mc:Choice>
    <mc:Fallback>
      <p:transition spd="slow" advClick="0" advTm="5507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507">
        <p15:prstTrans prst="airplane"/>
      </p:transition>
    </mc:Choice>
    <mc:Fallback>
      <p:transition spd="slow" advClick="0" advTm="5507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507">
        <p15:prstTrans prst="airplane"/>
      </p:transition>
    </mc:Choice>
    <mc:Fallback>
      <p:transition spd="slow" advClick="0" advTm="5507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507">
        <p15:prstTrans prst="airplane"/>
      </p:transition>
    </mc:Choice>
    <mc:Fallback>
      <p:transition spd="slow" advClick="0" advTm="5507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varecha.pravda.sk/suroviny/prasok-kakaovy/" TargetMode="External"/><Relationship Id="rId3" Type="http://schemas.openxmlformats.org/officeDocument/2006/relationships/hyperlink" Target="https://varecha.pravda.sk/suroviny/mlieko/" TargetMode="External"/><Relationship Id="rId7" Type="http://schemas.openxmlformats.org/officeDocument/2006/relationships/hyperlink" Target="https://varecha.pravda.sk/suroviny/vajce/" TargetMode="External"/><Relationship Id="rId2" Type="http://schemas.openxmlformats.org/officeDocument/2006/relationships/hyperlink" Target="https://varecha.pravda.sk/suroviny/muka-polohrub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arecha.pravda.sk/suroviny/prasok-kypriaci/" TargetMode="External"/><Relationship Id="rId5" Type="http://schemas.openxmlformats.org/officeDocument/2006/relationships/hyperlink" Target="https://varecha.pravda.sk/suroviny/olej/" TargetMode="External"/><Relationship Id="rId10" Type="http://schemas.openxmlformats.org/officeDocument/2006/relationships/image" Target="../media/image55.gif"/><Relationship Id="rId4" Type="http://schemas.openxmlformats.org/officeDocument/2006/relationships/hyperlink" Target="https://varecha.pravda.sk/suroviny/cukor/" TargetMode="External"/><Relationship Id="rId9" Type="http://schemas.openxmlformats.org/officeDocument/2006/relationships/hyperlink" Target="https://varecha.pravda.sk/suroviny/cokolada-mliecna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81697" y="506544"/>
            <a:ext cx="8791575" cy="2004644"/>
          </a:xfrm>
        </p:spPr>
        <p:txBody>
          <a:bodyPr>
            <a:normAutofit/>
          </a:bodyPr>
          <a:lstStyle/>
          <a:p>
            <a:pPr algn="ctr"/>
            <a:r>
              <a:rPr lang="sk-SK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SIEDMACI V KUCHYNI</a:t>
            </a:r>
            <a:endParaRPr lang="sk-SK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76424" y="3111690"/>
            <a:ext cx="8791575" cy="2146110"/>
          </a:xfrm>
        </p:spPr>
        <p:txBody>
          <a:bodyPr/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Obľúbené recepty žiakov 7. ročníka ZŠ Lehnice</a:t>
            </a:r>
          </a:p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Školský rok 2015-2016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487" y="3466531"/>
            <a:ext cx="3562301" cy="302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46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818">
        <p15:prstTrans prst="airplane"/>
      </p:transition>
    </mc:Choice>
    <mc:Fallback>
      <p:transition spd="slow" advClick="0" advTm="108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46509"/>
          </a:xfrm>
        </p:spPr>
        <p:txBody>
          <a:bodyPr/>
          <a:lstStyle/>
          <a:p>
            <a:pPr algn="r"/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Jablkový koláč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ok 2" descr="jablkový koláč.jpg"/>
          <p:cNvPicPr>
            <a:picLocks noChangeAspect="1"/>
          </p:cNvPicPr>
          <p:nvPr/>
        </p:nvPicPr>
        <p:blipFill>
          <a:blip r:embed="rId2">
            <a:lum bright="-10000" contrast="30000"/>
          </a:blip>
          <a:stretch>
            <a:fillRect/>
          </a:stretch>
        </p:blipFill>
        <p:spPr>
          <a:xfrm>
            <a:off x="1241947" y="1542197"/>
            <a:ext cx="9990160" cy="4722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5" name="Picture 1" descr="H:\Animácie-kuchár\zápis do knih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0793" y="458189"/>
            <a:ext cx="2308080" cy="17585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237">
        <p15:prstTrans prst="airplane"/>
      </p:transition>
    </mc:Choice>
    <mc:Fallback>
      <p:transition spd="slow" advClick="0" advTm="72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40940"/>
            <a:ext cx="9905998" cy="723336"/>
          </a:xfrm>
        </p:spPr>
        <p:txBody>
          <a:bodyPr>
            <a:normAutofit/>
          </a:bodyPr>
          <a:lstStyle/>
          <a:p>
            <a:pPr algn="ctr"/>
            <a:r>
              <a:rPr lang="sk-SK" sz="4000" b="1" i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Pizza </a:t>
            </a:r>
            <a:r>
              <a:rPr lang="sk-SK" sz="4000" b="1" i="1" cap="non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Margherita</a:t>
            </a:r>
            <a:r>
              <a:rPr lang="sk-SK" sz="4000" b="1" i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podľa </a:t>
            </a:r>
            <a:r>
              <a:rPr lang="sk-SK" sz="4000" b="1" i="1" cap="non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</a:t>
            </a:r>
            <a:r>
              <a:rPr lang="sk-SK" sz="4000" b="1" i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b="1" i="1" cap="non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Lakatosa</a:t>
            </a:r>
            <a:endParaRPr lang="sk-SK" sz="4000" b="1" i="1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59809" y="736974"/>
            <a:ext cx="10781731" cy="147396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Suroviny na 2 pizze: </a:t>
            </a:r>
            <a:r>
              <a:rPr lang="sk-SK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(z</a:t>
            </a:r>
            <a:r>
              <a:rPr lang="sk-SK" b="1" u="sng" dirty="0" smtClean="0"/>
              <a:t>ákladné cesto)</a:t>
            </a:r>
            <a:r>
              <a:rPr lang="sk-SK" dirty="0" smtClean="0"/>
              <a:t>: </a:t>
            </a:r>
            <a:r>
              <a:rPr lang="sk-SK" b="1" dirty="0" smtClean="0"/>
              <a:t>1 kocka droždia, 400 g hladkej múky, 2 PL  olivového oleja, štipka soli, trocha múky na posypanie pracovnej dosky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b="1" u="sng" dirty="0" smtClean="0"/>
              <a:t>Paradajkový pretlak, </a:t>
            </a:r>
            <a:r>
              <a:rPr lang="sk-SK" dirty="0" smtClean="0"/>
              <a:t> </a:t>
            </a:r>
            <a:r>
              <a:rPr lang="sk-SK" b="1" dirty="0" smtClean="0"/>
              <a:t>400 g paradajok, 200 g syra (</a:t>
            </a:r>
            <a:r>
              <a:rPr lang="sk-SK" b="1" dirty="0" err="1" smtClean="0"/>
              <a:t>mozzarella</a:t>
            </a:r>
            <a:r>
              <a:rPr lang="sk-SK" b="1" dirty="0" smtClean="0"/>
              <a:t>), čerstvá bazalka, oregano, soľ, mleté čierne korenie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sk-SK" dirty="0" smtClean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sk-SK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k-SK" dirty="0" smtClean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6182527" y="1842439"/>
            <a:ext cx="600947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None/>
            </a:pPr>
            <a:r>
              <a:rPr lang="sk-SK" sz="2000" b="1" cap="all" dirty="0" smtClean="0">
                <a:solidFill>
                  <a:srgbClr val="FFFF00"/>
                </a:solidFill>
              </a:rPr>
              <a:t>POSTUP PRÍPRAVY ZÁKLADNÉHO CESTA:</a:t>
            </a:r>
            <a:endParaRPr lang="sk-SK" sz="2000" b="1" dirty="0" smtClean="0">
              <a:solidFill>
                <a:srgbClr val="FFFF00"/>
              </a:solidFill>
            </a:endParaRPr>
          </a:p>
          <a:p>
            <a:pPr marL="342900" indent="-342900" fontAlgn="base">
              <a:buFont typeface="+mj-lt"/>
              <a:buAutoNum type="arabicParenR"/>
            </a:pPr>
            <a:r>
              <a:rPr lang="sk-SK" sz="2000" b="1" dirty="0" smtClean="0">
                <a:solidFill>
                  <a:srgbClr val="FFFF00"/>
                </a:solidFill>
              </a:rPr>
              <a:t>Do 200 ml teplej vody rozmrvíme droždie. Do misy preosejeme múku, pridáme olej a štipku soli. </a:t>
            </a:r>
            <a:r>
              <a:rPr lang="sk-SK" sz="2000" b="1" dirty="0" err="1" smtClean="0">
                <a:solidFill>
                  <a:srgbClr val="FFFF00"/>
                </a:solidFill>
              </a:rPr>
              <a:t>Pri-lejeme</a:t>
            </a:r>
            <a:r>
              <a:rPr lang="sk-SK" sz="2000" b="1" dirty="0" smtClean="0">
                <a:solidFill>
                  <a:srgbClr val="FFFF00"/>
                </a:solidFill>
              </a:rPr>
              <a:t> rozpustené droždie s vodou a vypracujeme hladké cesto.</a:t>
            </a:r>
          </a:p>
          <a:p>
            <a:pPr marL="342900" indent="-342900" fontAlgn="base">
              <a:buFont typeface="+mj-lt"/>
              <a:buAutoNum type="arabicParenR" startAt="2"/>
            </a:pPr>
            <a:r>
              <a:rPr lang="sk-SK" sz="2000" b="1" dirty="0" smtClean="0">
                <a:solidFill>
                  <a:srgbClr val="FFFF00"/>
                </a:solidFill>
              </a:rPr>
              <a:t>Z cesta vytvarujeme guľu, poprášime múkou a prikryjeme čistou utierkou. Na teplejšom mieste necháme odpočívať cca 40 minút (malo by  </a:t>
            </a:r>
            <a:r>
              <a:rPr lang="sk-SK" sz="2000" b="1" dirty="0" err="1" smtClean="0">
                <a:solidFill>
                  <a:srgbClr val="FFFF00"/>
                </a:solidFill>
              </a:rPr>
              <a:t>zdvoj-násobiť</a:t>
            </a:r>
            <a:r>
              <a:rPr lang="sk-SK" sz="2000" b="1" dirty="0" smtClean="0">
                <a:solidFill>
                  <a:srgbClr val="FFFF00"/>
                </a:solidFill>
              </a:rPr>
              <a:t> svoj objem).</a:t>
            </a:r>
          </a:p>
          <a:p>
            <a:pPr marL="342900" indent="-342900" fontAlgn="base">
              <a:buFont typeface="+mj-lt"/>
              <a:buAutoNum type="arabicParenR" startAt="3"/>
            </a:pPr>
            <a:r>
              <a:rPr lang="sk-SK" sz="2000" b="1" dirty="0" smtClean="0">
                <a:solidFill>
                  <a:srgbClr val="FFFF00"/>
                </a:solidFill>
              </a:rPr>
              <a:t>Cesto premiesime a na doske poprášenej múkou rozvaľkáme na veľkosť plechu alebo na 2 menšie okrúhle pizze. Preložíme na plech vystlaný </a:t>
            </a:r>
            <a:r>
              <a:rPr lang="sk-SK" sz="2000" b="1" dirty="0" err="1" smtClean="0">
                <a:solidFill>
                  <a:srgbClr val="FFFF00"/>
                </a:solidFill>
              </a:rPr>
              <a:t>pa-pierom</a:t>
            </a:r>
            <a:r>
              <a:rPr lang="sk-SK" sz="2000" b="1" dirty="0" smtClean="0">
                <a:solidFill>
                  <a:srgbClr val="FFFF00"/>
                </a:solidFill>
              </a:rPr>
              <a:t> na pečenie a necháme 10 min odpočívať.</a:t>
            </a:r>
          </a:p>
          <a:p>
            <a:pPr marL="342900" indent="-342900" fontAlgn="base">
              <a:buFont typeface="+mj-lt"/>
              <a:buAutoNum type="arabicParenR" startAt="4"/>
            </a:pPr>
            <a:r>
              <a:rPr lang="sk-SK" sz="2000" b="1" dirty="0" smtClean="0">
                <a:solidFill>
                  <a:srgbClr val="FFFF00"/>
                </a:solidFill>
              </a:rPr>
              <a:t>TIP: Cesto môžeme pripraviť aj deň vopred. Cez noc ho necháme v chladničke odpočívať a </a:t>
            </a:r>
            <a:r>
              <a:rPr lang="sk-SK" sz="2000" b="1" dirty="0" err="1" smtClean="0">
                <a:solidFill>
                  <a:srgbClr val="FFFF00"/>
                </a:solidFill>
              </a:rPr>
              <a:t>roz-vaľkáme</a:t>
            </a:r>
            <a:r>
              <a:rPr lang="sk-SK" sz="2000" b="1" dirty="0" smtClean="0">
                <a:solidFill>
                  <a:srgbClr val="FFFF00"/>
                </a:solidFill>
              </a:rPr>
              <a:t> ho na druhý deň (pozri bod 3).</a:t>
            </a:r>
          </a:p>
          <a:p>
            <a:pPr fontAlgn="base"/>
            <a:r>
              <a:rPr lang="sk-SK" sz="2000" b="1" dirty="0" smtClean="0">
                <a:solidFill>
                  <a:srgbClr val="FFFF00"/>
                </a:solidFill>
              </a:rPr>
              <a:t> 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286603" y="2224583"/>
            <a:ext cx="59504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Rúru zapneme na najvyšší stupeň. Paradajky</a:t>
            </a:r>
          </a:p>
          <a:p>
            <a:pPr algn="r"/>
            <a:r>
              <a:rPr lang="sk-SK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sk-SK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mozzarelu</a:t>
            </a:r>
            <a:r>
              <a:rPr lang="sk-SK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nakrájame, bazalku nasekáme. </a:t>
            </a:r>
          </a:p>
          <a:p>
            <a:pPr algn="r"/>
            <a:r>
              <a:rPr lang="sk-SK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Pizzu pripravenú na plechu potrieme </a:t>
            </a:r>
          </a:p>
          <a:p>
            <a:pPr algn="r"/>
            <a:r>
              <a:rPr lang="sk-SK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paradajkovou omáčkou, poukladáme </a:t>
            </a:r>
          </a:p>
          <a:p>
            <a:pPr algn="r"/>
            <a:r>
              <a:rPr lang="sk-SK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nakrájané paradajky, syr, bazalku, </a:t>
            </a:r>
          </a:p>
          <a:p>
            <a:pPr algn="r"/>
            <a:r>
              <a:rPr lang="sk-SK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podľa chuti dosolíme, dokoreníme,  </a:t>
            </a:r>
          </a:p>
          <a:p>
            <a:pPr algn="r"/>
            <a:r>
              <a:rPr lang="sk-SK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medzi prstami </a:t>
            </a:r>
            <a:r>
              <a:rPr lang="sk-SK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namneme</a:t>
            </a:r>
            <a:r>
              <a:rPr lang="sk-SK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sušené</a:t>
            </a:r>
          </a:p>
          <a:p>
            <a:pPr algn="r"/>
            <a:r>
              <a:rPr lang="sk-SK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oregano. Pečieme v spodnej tretine </a:t>
            </a:r>
          </a:p>
          <a:p>
            <a:pPr algn="r"/>
            <a:r>
              <a:rPr lang="sk-SK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rozpálenej rúry 5-10 minút. Postup </a:t>
            </a:r>
          </a:p>
          <a:p>
            <a:pPr algn="r"/>
            <a:r>
              <a:rPr lang="sk-SK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opakujeme aj s 2. časťou cesta. Servírujeme horúce. </a:t>
            </a:r>
          </a:p>
          <a:p>
            <a:pPr algn="r"/>
            <a:r>
              <a:rPr lang="sk-SK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TIP: Cesto by malo byť na okrajoch chrumkavé, </a:t>
            </a:r>
          </a:p>
          <a:p>
            <a:pPr algn="r"/>
            <a:r>
              <a:rPr lang="sk-SK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však vysušené. Nepreháňame to s jej zdobením, aby nebola v strede mokrá. Čím menej  mokrých surovín  na ceste bude, tým kratšie sa bude piecť!</a:t>
            </a:r>
            <a:endParaRPr lang="sk-SK" sz="20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ázok 6" descr="kuchár točí pizzu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2" y="2415658"/>
            <a:ext cx="2399086" cy="248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54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2667">
        <p15:prstTrans prst="airplane"/>
      </p:transition>
    </mc:Choice>
    <mc:Fallback>
      <p:transition spd="slow" advClick="0" advTm="226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210282"/>
          </a:xfrm>
        </p:spPr>
        <p:txBody>
          <a:bodyPr/>
          <a:lstStyle/>
          <a:p>
            <a:pPr algn="r"/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Pizza </a:t>
            </a:r>
            <a:r>
              <a:rPr lang="sk-SK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Margherita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ok 2" descr="MargheritaPizza.jp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1105469" y="1760561"/>
            <a:ext cx="9894627" cy="4653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77" name="Picture 1" descr="H:\Animácie-kuchár\kuchár s fajn pizzou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346" y="4752109"/>
            <a:ext cx="2167544" cy="17766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717">
        <p15:prstTrans prst="airplane"/>
      </p:transition>
    </mc:Choice>
    <mc:Fallback>
      <p:transition spd="slow" advClick="0" advTm="57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95530"/>
            <a:ext cx="9905998" cy="955343"/>
          </a:xfrm>
        </p:spPr>
        <p:txBody>
          <a:bodyPr/>
          <a:lstStyle/>
          <a:p>
            <a:pPr algn="ctr"/>
            <a:r>
              <a:rPr lang="sk-SK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Pizza koláčiky á la Rasťo </a:t>
            </a:r>
            <a:r>
              <a:rPr lang="sk-SK" b="1" cap="none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Melcher</a:t>
            </a:r>
            <a:endParaRPr lang="sk-SK" b="1" cap="non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72916" y="859805"/>
            <a:ext cx="2952919" cy="26476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sk-SK" sz="2000" b="1" dirty="0" smtClean="0"/>
              <a:t>INGREDIENCIE:</a:t>
            </a:r>
            <a:endParaRPr lang="sk-SK" sz="2000" dirty="0" smtClean="0"/>
          </a:p>
          <a:p>
            <a:pPr>
              <a:spcBef>
                <a:spcPts val="0"/>
              </a:spcBef>
              <a:buNone/>
            </a:pPr>
            <a:r>
              <a:rPr lang="sk-SK" sz="2000" b="1" dirty="0" smtClean="0">
                <a:solidFill>
                  <a:srgbClr val="FFFF00"/>
                </a:solidFill>
              </a:rPr>
              <a:t>500 g lístkové cesto</a:t>
            </a:r>
            <a:endParaRPr lang="sk-SK" sz="2000" dirty="0" smtClean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sk-SK" sz="2000" b="1" dirty="0" smtClean="0">
                <a:solidFill>
                  <a:srgbClr val="FFFF00"/>
                </a:solidFill>
              </a:rPr>
              <a:t>200 g šunka</a:t>
            </a:r>
            <a:endParaRPr lang="sk-SK" sz="2000" dirty="0" smtClean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sk-SK" sz="2000" b="1" dirty="0" smtClean="0">
                <a:solidFill>
                  <a:srgbClr val="FFFF00"/>
                </a:solidFill>
              </a:rPr>
              <a:t>5 PL kečup</a:t>
            </a:r>
            <a:endParaRPr lang="sk-SK" sz="2000" dirty="0" smtClean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sk-SK" sz="2000" b="1" dirty="0" smtClean="0">
                <a:solidFill>
                  <a:srgbClr val="FFFF00"/>
                </a:solidFill>
              </a:rPr>
              <a:t>1 balíček pizza korenia</a:t>
            </a:r>
            <a:endParaRPr lang="sk-SK" sz="2000" dirty="0" smtClean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sk-SK" sz="2000" b="1" dirty="0" smtClean="0">
                <a:solidFill>
                  <a:srgbClr val="FFFF00"/>
                </a:solidFill>
              </a:rPr>
              <a:t>1 ks vajíčko na potretie</a:t>
            </a:r>
            <a:endParaRPr lang="sk-SK" sz="2000" dirty="0" smtClean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sk-SK" sz="2000" b="1" dirty="0" smtClean="0">
                <a:solidFill>
                  <a:srgbClr val="FFFF00"/>
                </a:solidFill>
              </a:rPr>
              <a:t>1 papier na pečenie</a:t>
            </a:r>
            <a:endParaRPr lang="sk-SK" sz="2000" dirty="0" smtClean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sk-SK" sz="2000" b="1" dirty="0" smtClean="0">
                <a:solidFill>
                  <a:srgbClr val="FFFF00"/>
                </a:solidFill>
              </a:rPr>
              <a:t>1 ks syr na strúhanie</a:t>
            </a:r>
            <a:endParaRPr lang="sk-SK" sz="20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sk-SK" sz="2000" dirty="0"/>
          </a:p>
        </p:txBody>
      </p:sp>
      <p:sp>
        <p:nvSpPr>
          <p:cNvPr id="4" name="BlokTextu 3"/>
          <p:cNvSpPr txBox="1"/>
          <p:nvPr/>
        </p:nvSpPr>
        <p:spPr>
          <a:xfrm>
            <a:off x="4640239" y="846150"/>
            <a:ext cx="698765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400" b="1" dirty="0" smtClean="0">
                <a:solidFill>
                  <a:srgbClr val="FFFF00"/>
                </a:solidFill>
              </a:rPr>
              <a:t>POSTUP:</a:t>
            </a:r>
            <a:endParaRPr lang="sk-SK" sz="2400" dirty="0" smtClean="0">
              <a:solidFill>
                <a:srgbClr val="FFFF00"/>
              </a:solidFill>
            </a:endParaRPr>
          </a:p>
          <a:p>
            <a:pPr algn="just"/>
            <a:r>
              <a:rPr lang="sk-SK" sz="2400" b="1" dirty="0" smtClean="0"/>
              <a:t>Ako prvé si zoberieme lístkové cesto a rozvaľkáme ho tak, aby bolo hrubé 1/2 cm.</a:t>
            </a:r>
            <a:endParaRPr lang="sk-SK" sz="2400" dirty="0" smtClean="0"/>
          </a:p>
          <a:p>
            <a:pPr algn="just"/>
            <a:r>
              <a:rPr lang="sk-SK" sz="2400" b="1" dirty="0" smtClean="0"/>
              <a:t>Potom si zoberieme kečup a potrieme ním lístkové cesto. Plátky šunky poukladáme po ceste, aby bolo celé nimi zakryté. Zoberieme syr, nastrúhame ho a posypeme ním celé lístkové cesto. Potom posypeme pizza korením a cesto zrolujeme na jednu veľkú rolku. Nožíkom rolku nakrájame na plátky (1 - 1,5 cm). Plátky sformujeme na koláčiky okrúhleho tvaru. Plech vyložíme papierom na pečenie a koláčiky naň naukladáme. Rozbijeme vajíčko do pohára, rozšľaháme a potrieme ním povrch koláčikov. Rúru rozohrejeme  na 180° - 190 °C a dáme koláčiky piecť na 10-15 minút. Potom už iba vyberieme, naložíme  na tanier a môžeme papať.</a:t>
            </a:r>
            <a:endParaRPr lang="sk-SK" sz="2400" dirty="0" smtClean="0"/>
          </a:p>
          <a:p>
            <a:pPr algn="just"/>
            <a:endParaRPr lang="sk-SK" sz="2400" dirty="0"/>
          </a:p>
        </p:txBody>
      </p:sp>
      <p:pic>
        <p:nvPicPr>
          <p:cNvPr id="5" name="Obrázok 4" descr="kuchár vaľká cest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315" y="3493822"/>
            <a:ext cx="2988861" cy="314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265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8951">
        <p15:prstTrans prst="airplane"/>
      </p:transition>
    </mc:Choice>
    <mc:Fallback>
      <p:transition spd="slow" advClick="0" advTm="289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37327"/>
          </a:xfrm>
        </p:spPr>
        <p:txBody>
          <a:bodyPr/>
          <a:lstStyle/>
          <a:p>
            <a:pPr algn="r"/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Pizza koláčiky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01.png"/>
          <p:cNvPicPr>
            <a:picLocks noGrp="1"/>
          </p:cNvPicPr>
          <p:nvPr>
            <p:ph idx="1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>
          <a:xfrm>
            <a:off x="1364776" y="1405719"/>
            <a:ext cx="9553433" cy="5036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29" name="Picture 1" descr="H:\Animácie-kuchár\chlapci na hojdačk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0439" y="-313459"/>
            <a:ext cx="3362325" cy="3162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35256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452">
        <p15:prstTrans prst="airplane"/>
      </p:transition>
    </mc:Choice>
    <mc:Fallback>
      <p:transition spd="slow" advClick="0" advTm="44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3256"/>
            <a:ext cx="9905998" cy="1087452"/>
          </a:xfrm>
        </p:spPr>
        <p:txBody>
          <a:bodyPr/>
          <a:lstStyle/>
          <a:p>
            <a:pPr algn="ctr"/>
            <a:r>
              <a:rPr lang="sk-SK" b="1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Omeleta podľa Mirka </a:t>
            </a:r>
            <a:r>
              <a:rPr lang="sk-SK" b="1" cap="none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Morihlatka</a:t>
            </a:r>
            <a:endParaRPr lang="sk-SK" b="1" cap="none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99989" y="656405"/>
            <a:ext cx="10551309" cy="1392075"/>
          </a:xfrm>
        </p:spPr>
        <p:txBody>
          <a:bodyPr>
            <a:noAutofit/>
          </a:bodyPr>
          <a:lstStyle/>
          <a:p>
            <a:pPr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sk-SK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Suroviny: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sk-SK" b="1" dirty="0" smtClean="0">
                <a:solidFill>
                  <a:srgbClr val="000099"/>
                </a:solidFill>
              </a:rPr>
              <a:t>2 vajcia, soľ, čerstvé mleté korenie,  PL masla, PL oleja, nastrúhaný syr,  </a:t>
            </a:r>
            <a:r>
              <a:rPr lang="sk-SK" b="1" dirty="0" err="1" smtClean="0">
                <a:solidFill>
                  <a:srgbClr val="000099"/>
                </a:solidFill>
              </a:rPr>
              <a:t>tabasco</a:t>
            </a:r>
            <a:r>
              <a:rPr lang="sk-SK" b="1" dirty="0" smtClean="0">
                <a:solidFill>
                  <a:srgbClr val="000099"/>
                </a:solidFill>
              </a:rPr>
              <a:t>  alebo  iná štipľavá omáčka</a:t>
            </a:r>
          </a:p>
          <a:p>
            <a:pPr marL="0" indent="0">
              <a:buNone/>
            </a:pPr>
            <a:endParaRPr lang="sk-SK" b="1" dirty="0"/>
          </a:p>
        </p:txBody>
      </p:sp>
      <p:sp>
        <p:nvSpPr>
          <p:cNvPr id="13" name="BlokTextu 12"/>
          <p:cNvSpPr txBox="1"/>
          <p:nvPr/>
        </p:nvSpPr>
        <p:spPr>
          <a:xfrm>
            <a:off x="559837" y="1426707"/>
            <a:ext cx="888274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sk-SK" sz="3200" b="1" dirty="0" smtClean="0">
                <a:solidFill>
                  <a:srgbClr val="000099"/>
                </a:solidFill>
              </a:rPr>
              <a:t>Postup:</a:t>
            </a:r>
            <a:endParaRPr lang="sk-SK" sz="3200" b="1" dirty="0" smtClean="0">
              <a:solidFill>
                <a:srgbClr val="000099"/>
              </a:solidFill>
            </a:endParaRPr>
          </a:p>
          <a:p>
            <a:pPr fontAlgn="base"/>
            <a:r>
              <a:rPr lang="sk-SK" sz="2400" b="1" dirty="0" smtClean="0"/>
              <a:t>Vajíčka rozšľaháme  so soľou a </a:t>
            </a:r>
            <a:r>
              <a:rPr lang="sk-SK" sz="2400" b="1" dirty="0" smtClean="0"/>
              <a:t>mletým </a:t>
            </a:r>
            <a:r>
              <a:rPr lang="sk-SK" sz="2400" b="1" dirty="0" smtClean="0"/>
              <a:t>korením. Na  panvici rozohrejeme kúsok masla s olejom a vylejeme na ňu vajíčka.</a:t>
            </a:r>
          </a:p>
          <a:p>
            <a:pPr fontAlgn="base"/>
            <a:r>
              <a:rPr lang="sk-SK" sz="2400" b="1" dirty="0" smtClean="0"/>
              <a:t>Ja mám panvicu dostatočne širokú, ale ak máte panvicu s menším priemerom, </a:t>
            </a:r>
            <a:r>
              <a:rPr lang="sk-SK" sz="2400" b="1" dirty="0" smtClean="0"/>
              <a:t>keď </a:t>
            </a:r>
            <a:r>
              <a:rPr lang="sk-SK" sz="2400" b="1" dirty="0" smtClean="0"/>
              <a:t>okraj omelety trošku </a:t>
            </a:r>
            <a:r>
              <a:rPr lang="sk-SK" sz="2400" b="1" dirty="0" smtClean="0"/>
              <a:t>zatuhne, </a:t>
            </a:r>
            <a:r>
              <a:rPr lang="sk-SK" sz="2400" b="1" dirty="0" err="1" smtClean="0"/>
              <a:t>podberačkou</a:t>
            </a:r>
            <a:r>
              <a:rPr lang="sk-SK" sz="2400" b="1" dirty="0" smtClean="0"/>
              <a:t> ho </a:t>
            </a:r>
            <a:r>
              <a:rPr lang="sk-SK" sz="2400" b="1" dirty="0" smtClean="0"/>
              <a:t>zatlačte </a:t>
            </a:r>
            <a:r>
              <a:rPr lang="sk-SK" sz="2400" b="1" dirty="0" smtClean="0"/>
              <a:t>ku stredu a mokré vajíčka  z povrchu omelety naklonením panvice </a:t>
            </a:r>
            <a:r>
              <a:rPr lang="sk-SK" sz="2400" b="1" dirty="0" smtClean="0"/>
              <a:t>vlejte </a:t>
            </a:r>
            <a:r>
              <a:rPr lang="sk-SK" sz="2400" b="1" dirty="0" smtClean="0"/>
              <a:t>na uvoľnené miesto. Hotová omeleta je tenučká a netrhá sa. Podoberieme ju a naklonením ju zosunieme na tanier. Posypeme nasekanými bylinkami, poprípade jemnou cibuľkou a papáme. Ak  chcete naplniť omeletu syrom, </a:t>
            </a:r>
            <a:r>
              <a:rPr lang="sk-SK" sz="2400" b="1" dirty="0" smtClean="0"/>
              <a:t>postrúhaným </a:t>
            </a:r>
            <a:r>
              <a:rPr lang="sk-SK" sz="2400" b="1" dirty="0" smtClean="0"/>
              <a:t>posypte polovicu omelety ešte na panvici. Druhý okraj omelety prehodíme cez syr  a zosunieme </a:t>
            </a:r>
            <a:r>
              <a:rPr lang="sk-SK" sz="2400" b="1" dirty="0" smtClean="0"/>
              <a:t>z </a:t>
            </a:r>
            <a:r>
              <a:rPr lang="sk-SK" sz="2400" b="1" dirty="0" smtClean="0"/>
              <a:t>panvice. Omeletu pred konzumáciou pofŕkame </a:t>
            </a:r>
            <a:r>
              <a:rPr lang="sk-SK" sz="2400" b="1" dirty="0" err="1" smtClean="0"/>
              <a:t>tabascom</a:t>
            </a:r>
            <a:r>
              <a:rPr lang="sk-SK" sz="2400" b="1" dirty="0" smtClean="0"/>
              <a:t>.  Kto nemá  rád jeho kyslú chuť, môže použiť nejakú inú štipľavú omáčku.</a:t>
            </a:r>
          </a:p>
          <a:p>
            <a:endParaRPr lang="sk-SK" sz="2400" b="1" dirty="0"/>
          </a:p>
        </p:txBody>
      </p:sp>
      <p:pic>
        <p:nvPicPr>
          <p:cNvPr id="14" name="Obrázok 13" descr="kuchár mieša na panvic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395" y="1773283"/>
            <a:ext cx="2914650" cy="402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208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6051">
        <p15:prstTrans prst="airplane"/>
      </p:transition>
    </mc:Choice>
    <mc:Fallback>
      <p:transition spd="slow" advClick="0" advTm="260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359206"/>
            <a:ext cx="9905998" cy="1087452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Omeleta so syrom</a:t>
            </a:r>
            <a:endParaRPr lang="sk-SK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symbol obsahu 3" descr="IMG_0160.jpg (1600×1200)"/>
          <p:cNvPicPr>
            <a:picLocks noGrp="1"/>
          </p:cNvPicPr>
          <p:nvPr>
            <p:ph idx="1"/>
          </p:nvPr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1514902" y="1351128"/>
            <a:ext cx="9184944" cy="5076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" descr="H:\Animácie-kuchár\paprika mieš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00740" y="4211782"/>
            <a:ext cx="1824460" cy="2331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686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801">
        <p15:prstTrans prst="airplane"/>
      </p:transition>
    </mc:Choice>
    <mc:Fallback>
      <p:transition spd="slow" advClick="0" advTm="58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372854"/>
            <a:ext cx="9905998" cy="1046509"/>
          </a:xfrm>
        </p:spPr>
        <p:txBody>
          <a:bodyPr>
            <a:normAutofit/>
          </a:bodyPr>
          <a:lstStyle/>
          <a:p>
            <a:pPr algn="ctr"/>
            <a:r>
              <a:rPr lang="sk-SK" sz="4000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 and </a:t>
            </a:r>
            <a:r>
              <a:rPr lang="sk-SK" sz="4000" b="1" cap="non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eggs</a:t>
            </a:r>
            <a:r>
              <a:rPr lang="sk-SK" sz="4000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podľa Jožka Pagáča</a:t>
            </a:r>
            <a:endParaRPr lang="sk-SK" sz="4000" b="1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41413" y="1405713"/>
            <a:ext cx="3921906" cy="27159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Ingrediencie na 4 porcie: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dirty="0" smtClean="0"/>
              <a:t>200g šunky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dirty="0" smtClean="0"/>
              <a:t>50g oleja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dirty="0" smtClean="0"/>
              <a:t>8 vajec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dirty="0" smtClean="0"/>
              <a:t>soľ, korenie, sladká paprika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dirty="0" smtClean="0"/>
              <a:t>petržlenová vňať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dirty="0" smtClean="0"/>
              <a:t>uhorka - kyslá</a:t>
            </a:r>
          </a:p>
          <a:p>
            <a:pPr>
              <a:buNone/>
            </a:pP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1201003" y="4421872"/>
            <a:ext cx="97308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/>
            <a:r>
              <a:rPr lang="sk-SK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POSTUP:</a:t>
            </a:r>
          </a:p>
          <a:p>
            <a:pPr marL="342900" indent="-342900" algn="just" fontAlgn="base">
              <a:buFont typeface="+mj-lt"/>
              <a:buAutoNum type="arabicParenR"/>
            </a:pPr>
            <a:r>
              <a:rPr lang="sk-SK" sz="2000" dirty="0" smtClean="0"/>
              <a:t>Šunku pokrájame na tenké plátky (na 1 porciu 3 až 4 plátky). Na rozohriatom oleji opečieme plátky šunky, do medzier  medzi  nimi  rozbijeme čerstvé vajcia   tak,   aby ostali    v celku, osolíme, okoreníme a pečieme, až kým bielka vajec nestuhnú (žĺtky zostanú tekuté).</a:t>
            </a:r>
          </a:p>
          <a:p>
            <a:pPr marL="342900" indent="-342900" algn="just" fontAlgn="base">
              <a:buFont typeface="+mj-lt"/>
              <a:buAutoNum type="arabicParenR"/>
            </a:pPr>
            <a:r>
              <a:rPr lang="sk-SK" sz="2000" dirty="0" smtClean="0"/>
              <a:t>Opečenú šunku s vajcami preložíme na teplý tanier pomocou lopatky, posypeme pokrájanou zelenou petržlenovou vňaťou a ozdobíme kyslou uhorkou.</a:t>
            </a:r>
          </a:p>
          <a:p>
            <a:endParaRPr lang="sk-SK" sz="2000" dirty="0"/>
          </a:p>
        </p:txBody>
      </p:sp>
      <p:pic>
        <p:nvPicPr>
          <p:cNvPr id="7" name="Obrázok 6" descr="jedák na lavičk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739" y="1530142"/>
            <a:ext cx="3796354" cy="317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717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3801">
        <p15:prstTrans prst="airplane"/>
      </p:transition>
    </mc:Choice>
    <mc:Fallback>
      <p:transition spd="slow" advClick="0" advTm="238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32861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 and </a:t>
            </a:r>
            <a:r>
              <a:rPr lang="sk-SK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eggs</a:t>
            </a:r>
            <a:r>
              <a:rPr lang="sk-SK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alias</a:t>
            </a:r>
            <a:r>
              <a:rPr lang="sk-SK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hemendeks</a:t>
            </a:r>
            <a:endParaRPr lang="sk-SK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symbol obsahu 3" descr="ham-and-eggs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760561" y="1497020"/>
            <a:ext cx="8720919" cy="4576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" descr="H:\Animácie-kuchár\kuchár radí - mikrofó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88934" y="629084"/>
            <a:ext cx="1712108" cy="2294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73312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6602">
        <p15:prstTrans prst="airplane"/>
      </p:transition>
    </mc:Choice>
    <mc:Fallback>
      <p:transition spd="slow" advClick="0" advTm="66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0469" y="222726"/>
            <a:ext cx="9905998" cy="1101100"/>
          </a:xfrm>
        </p:spPr>
        <p:txBody>
          <a:bodyPr>
            <a:normAutofit/>
          </a:bodyPr>
          <a:lstStyle/>
          <a:p>
            <a:pPr algn="ctr"/>
            <a:r>
              <a:rPr lang="sk-SK" sz="54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Pizza rožky á la </a:t>
            </a:r>
            <a:r>
              <a:rPr lang="sk-SK" sz="5400" b="1" i="1" cap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Robko</a:t>
            </a:r>
            <a:r>
              <a:rPr lang="sk-SK" sz="54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5400" b="1" i="1" cap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Paradi</a:t>
            </a:r>
            <a:endParaRPr lang="sk-SK" sz="5400" b="1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0376" y="1555840"/>
            <a:ext cx="2647665" cy="337099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INGREDIENCIE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600g hladkej múky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300ml mlieka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50g droždia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1PL kryštálového cukru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150ml oleja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2PL lyžice </a:t>
            </a:r>
            <a:r>
              <a:rPr lang="sk-SK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vegety</a:t>
            </a:r>
            <a:endParaRPr lang="sk-SK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oregano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kečup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pizza korenie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sk-SK" sz="1400" dirty="0" smtClean="0"/>
          </a:p>
          <a:p>
            <a:pPr>
              <a:buNone/>
            </a:pPr>
            <a:endParaRPr lang="sk-SK" sz="2800" dirty="0"/>
          </a:p>
        </p:txBody>
      </p:sp>
      <p:sp>
        <p:nvSpPr>
          <p:cNvPr id="6" name="BlokTextu 5"/>
          <p:cNvSpPr txBox="1"/>
          <p:nvPr/>
        </p:nvSpPr>
        <p:spPr>
          <a:xfrm>
            <a:off x="2906973" y="1200996"/>
            <a:ext cx="608690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POSTUP</a:t>
            </a:r>
            <a:endParaRPr lang="sk-SK" sz="20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sk-SK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vlažného mlieka rozmrvíme droždie, pridáme cukor a necháme 15 minút vzísť kvások. Ten potom pridáme k múke spolu s oreganom, </a:t>
            </a:r>
            <a:r>
              <a:rPr lang="sk-SK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vegetou</a:t>
            </a:r>
            <a:r>
              <a:rPr lang="sk-SK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olejom. Zo zmesi vypracujeme cesto a necháme asi 20 minút kysnúť.</a:t>
            </a:r>
          </a:p>
          <a:p>
            <a:pPr marL="342900" indent="-342900" algn="just">
              <a:buFont typeface="+mj-lt"/>
              <a:buAutoNum type="arabicParenR" startAt="2"/>
            </a:pPr>
            <a:r>
              <a:rPr lang="sk-SK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Vykysnuté cesto rozdelíme na 5 rovnakých častí a každú na pomúčenej doske vyvaľkáme do kruhu. Všetky natrieme kečupom zmiešaným s korením na pizzu a </a:t>
            </a:r>
            <a:r>
              <a:rPr lang="sk-SK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radielkom</a:t>
            </a:r>
            <a:r>
              <a:rPr lang="sk-SK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rozdelíme na 8 trojuholníkov. Na jednotlivé trojuholníky dáme kúsok syra, šunky a kukurice.</a:t>
            </a:r>
          </a:p>
          <a:p>
            <a:pPr marL="342900" indent="-342900" algn="just">
              <a:buFont typeface="+mj-lt"/>
              <a:buAutoNum type="arabicParenR" startAt="3"/>
            </a:pPr>
            <a:r>
              <a:rPr lang="sk-SK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Trojuholníky stáčame od širšieho okraja k užšiemu. Naplnené rožky uložíme na olejom vymastený plech, potrieme ich rozšľahaným vajcom, posypeme postrúhaným eidamom a dáme do rúry, ktorá bude predhriata na 185°C.                       Dobrú chuť!    </a:t>
            </a:r>
            <a:r>
              <a:rPr lang="sk-SK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</a:t>
            </a:r>
            <a:r>
              <a:rPr lang="sk-SK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sk-SK" sz="2000" dirty="0"/>
          </a:p>
        </p:txBody>
      </p:sp>
      <p:pic>
        <p:nvPicPr>
          <p:cNvPr id="7" name="Obrázok 6" descr="jedák za plným stolo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7775" y="3357349"/>
            <a:ext cx="2306471" cy="2934268"/>
          </a:xfrm>
          <a:prstGeom prst="rect">
            <a:avLst/>
          </a:prstGeom>
        </p:spPr>
      </p:pic>
      <p:pic>
        <p:nvPicPr>
          <p:cNvPr id="9" name="Obrázok 8" descr="kuchár s valčeko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219" y="1091820"/>
            <a:ext cx="1705970" cy="1883392"/>
          </a:xfrm>
          <a:prstGeom prst="rect">
            <a:avLst/>
          </a:prstGeom>
        </p:spPr>
      </p:pic>
      <p:pic>
        <p:nvPicPr>
          <p:cNvPr id="10" name="Obrázok 9" descr="kuchár krája salámu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367" y="5125928"/>
            <a:ext cx="1323832" cy="139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54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8067">
        <p15:prstTrans prst="airplane"/>
      </p:transition>
    </mc:Choice>
    <mc:Fallback>
      <p:transition spd="slow" advClick="0" advTm="280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191061"/>
            <a:ext cx="10297918" cy="1815153"/>
          </a:xfrm>
        </p:spPr>
        <p:txBody>
          <a:bodyPr>
            <a:normAutofit/>
          </a:bodyPr>
          <a:lstStyle/>
          <a:p>
            <a:pPr algn="ctr"/>
            <a:r>
              <a:rPr lang="sk-SK" sz="60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Siedmaci v kuchyni</a:t>
            </a:r>
            <a:endParaRPr lang="sk-SK" sz="6000" b="1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41412" y="1651379"/>
            <a:ext cx="10297919" cy="5206621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našej špeciálnej kuchárskej knihe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Vám ponúkame týchto 16 receptov,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ktoré predstavujú obľúbené jedlá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žiakov 7. ročníka zo ZŠ Lehnice: </a:t>
            </a:r>
            <a:endParaRPr lang="sk-SK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Tiramisu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(Katarína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Domsiová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			Pizza rožky (Robert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Paradi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Pečené zemiaky (Nina V. Drobná)		Párky v cestíčku (Jakub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Potocsi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Marhuľové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muffiny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(Patrícia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Kellerová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		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Kinder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čokoláda (Michaela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Posztóšová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Jablkový koláč (Dominik Kubík)		Palacinky (Nina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Ratuská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Pizza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Margherita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(Alex Lakatos)		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Zemiakové placky (Ján </a:t>
            </a: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Rigó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Pizza koláčiky (Rastislav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Melcher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		Jogurtové 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palacinky (Laura Tóthová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Omeleta (Miroslav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Morihlatko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			Špagety (Renáta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Vaškovičová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 and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eggs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(Jozef Pagáč)			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Muffiny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(Hugo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Vítek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k-SK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86613"/>
            <a:ext cx="2575248" cy="327991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273" y="186612"/>
            <a:ext cx="2387802" cy="34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871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5101">
        <p15:prstTrans prst="airplane"/>
      </p:transition>
    </mc:Choice>
    <mc:Fallback>
      <p:transition spd="slow" advClick="0" advTm="151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60157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Pizza rožky</a:t>
            </a:r>
            <a:endParaRPr lang="sk-SK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symbol obsahu 3" descr="pizza rožky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514901" y="1651379"/>
            <a:ext cx="9266830" cy="4544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5" name="Picture 1" descr="H:\Animácie-kuchár\super palec smajlík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3824" y="803564"/>
            <a:ext cx="2281562" cy="15439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72352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151">
        <p15:prstTrans prst="airplane"/>
      </p:transition>
    </mc:Choice>
    <mc:Fallback>
      <p:transition spd="slow" advClick="0" advTm="51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136477"/>
            <a:ext cx="9905998" cy="1364776"/>
          </a:xfrm>
        </p:spPr>
        <p:txBody>
          <a:bodyPr>
            <a:normAutofit/>
          </a:bodyPr>
          <a:lstStyle/>
          <a:p>
            <a:pPr algn="ctr"/>
            <a:r>
              <a:rPr lang="sk-SK" sz="4800" b="1" i="1" cap="none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Kinder</a:t>
            </a:r>
            <a:r>
              <a:rPr lang="sk-SK" sz="4800" b="1" i="1" cap="none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čokoláda podľa </a:t>
            </a:r>
            <a:r>
              <a:rPr lang="sk-SK" sz="4800" b="1" i="1" cap="none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Mišel</a:t>
            </a:r>
            <a:r>
              <a:rPr lang="sk-SK" sz="4800" b="1" i="1" cap="none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800" b="1" i="1" cap="none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Posztóšovej</a:t>
            </a:r>
            <a:endParaRPr lang="sk-SK" sz="4800" b="1" i="1" cap="none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82868" y="1310183"/>
            <a:ext cx="3785419" cy="27159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k-SK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Suroviny: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stužený tuk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bal vanilkového cukru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350 g kryštálového cukru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dl vody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g kakaa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 g sušeného mlieka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241947" y="4244497"/>
            <a:ext cx="100311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POSTUP: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/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Vodu, cukor a vanilkový cukor varíme na miernom ohni 4 minúty (musí to vrieť!). Odstavíme a zmiešame so stuženým tukom. Do zmesi vmiešame sušené mlieko a rozdelíme ju na 2 polovice. Do prvej vmiešame kakao a vylejeme na plech.  Keď tmavá zmes stuhne, vylejeme na ňu bielu zmes. A nakoniec  necháme stuhnúť a krájame na úzke tyčinky. </a:t>
            </a:r>
            <a:endParaRPr lang="sk-S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ok 5" descr="kuchár s poschodovou tortou 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539" y="1269241"/>
            <a:ext cx="3289111" cy="323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81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169">
        <p15:prstTrans prst="airplane"/>
      </p:transition>
    </mc:Choice>
    <mc:Fallback>
      <p:transition spd="slow" advClick="0" advTm="201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441094"/>
            <a:ext cx="9905998" cy="978270"/>
          </a:xfrm>
        </p:spPr>
        <p:txBody>
          <a:bodyPr>
            <a:normAutofit/>
          </a:bodyPr>
          <a:lstStyle/>
          <a:p>
            <a:pPr algn="ctr"/>
            <a:r>
              <a:rPr lang="sk-SK" sz="40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Kinder</a:t>
            </a:r>
            <a:r>
              <a:rPr lang="sk-SK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čokoláda</a:t>
            </a:r>
            <a:endParaRPr lang="sk-SK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ok 4" descr="jkinder čokoláda.jpg"/>
          <p:cNvPicPr>
            <a:picLocks noChangeAspect="1"/>
          </p:cNvPicPr>
          <p:nvPr/>
        </p:nvPicPr>
        <p:blipFill>
          <a:blip r:embed="rId2">
            <a:lum contrast="20000"/>
          </a:blip>
          <a:srcRect b="8389"/>
          <a:stretch>
            <a:fillRect/>
          </a:stretch>
        </p:blipFill>
        <p:spPr>
          <a:xfrm>
            <a:off x="1357967" y="1302414"/>
            <a:ext cx="8652680" cy="5086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37" name="Picture 1" descr="C:\Users\ZŠ Lehnice\Pictures\velky-kucht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3273" y="4149655"/>
            <a:ext cx="1911927" cy="2255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09651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877">
        <p15:prstTrans prst="airplane"/>
      </p:transition>
    </mc:Choice>
    <mc:Fallback>
      <p:transition spd="slow" advClick="0" advTm="48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341191"/>
            <a:ext cx="9905998" cy="968991"/>
          </a:xfrm>
        </p:spPr>
        <p:txBody>
          <a:bodyPr>
            <a:normAutofit/>
          </a:bodyPr>
          <a:lstStyle/>
          <a:p>
            <a:pPr algn="ctr"/>
            <a:r>
              <a:rPr lang="sk-SK" sz="4800" b="1" i="1" cap="none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Párky v cestíčku á la Jakub </a:t>
            </a:r>
            <a:r>
              <a:rPr lang="sk-SK" sz="4800" b="1" i="1" cap="none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Potocsi</a:t>
            </a:r>
            <a:endParaRPr lang="sk-SK" sz="48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373426" y="4528702"/>
            <a:ext cx="3471533" cy="23225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Ingrediencie</a:t>
            </a:r>
            <a:r>
              <a:rPr lang="sk-SK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k-SK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ks viedenských párkov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k-SK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balíček lístkového cesta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k-SK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vajce, štipka soli, </a:t>
            </a:r>
            <a:r>
              <a:rPr lang="sk-SK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vegeta</a:t>
            </a:r>
            <a:endParaRPr lang="sk-SK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995081" y="1555843"/>
            <a:ext cx="6591867" cy="464023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POSTUP: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Lístkové cesto rozvaľkáme na tvar obdĺžnika.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Cesto nakrájame na 2-3 cm hrubé a 5-7 cm dlhé pásiky.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pásikov cesta obalíme nakrájané párky dlhé 5 cm.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Dáme na plech vystlaný papierom na pečenie, potrieme vajíčkom, posolíme, posypeme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vegetou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dáme piecť do rúry na 35 minút pri 150°C.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sk-SK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RÝCHLY A CHUTNÝ OLOVRANT ALEBO VEČERA!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ázok 6" descr="kuchár pri gril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39" y="1392072"/>
            <a:ext cx="4012441" cy="30707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351">
        <p15:prstTrans prst="airplane"/>
      </p:transition>
    </mc:Choice>
    <mc:Fallback>
      <p:transition spd="slow" advClick="0" advTm="203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78270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Párky v lístkovom cestíčku</a:t>
            </a:r>
            <a:endParaRPr lang="sk-SK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symbol obsahu 3" descr="tpárk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2198" y="1799111"/>
            <a:ext cx="9348715" cy="4547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1" name="Picture 3" descr="H:\Animácie-kuchár\gril s klobáskami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07237" y="4834370"/>
            <a:ext cx="2216727" cy="16079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035830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851">
        <p15:prstTrans prst="airplane"/>
      </p:transition>
    </mc:Choice>
    <mc:Fallback>
      <p:transition spd="slow" advClick="0" advTm="48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222726"/>
            <a:ext cx="9905998" cy="1087452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5400" b="1" cap="none" dirty="0" smtClean="0">
                <a:ln/>
                <a:solidFill>
                  <a:schemeClr val="accent3"/>
                </a:solidFill>
              </a:rPr>
              <a:t>Palacinky podľa </a:t>
            </a:r>
            <a:r>
              <a:rPr lang="sk-SK" sz="5400" b="1" cap="none" dirty="0" smtClean="0">
                <a:ln/>
                <a:solidFill>
                  <a:schemeClr val="accent3"/>
                </a:solidFill>
              </a:rPr>
              <a:t>Ninky </a:t>
            </a:r>
            <a:r>
              <a:rPr lang="sk-SK" sz="5400" b="1" cap="none" dirty="0" err="1" smtClean="0">
                <a:ln/>
                <a:solidFill>
                  <a:schemeClr val="accent3"/>
                </a:solidFill>
              </a:rPr>
              <a:t>Ratuskej</a:t>
            </a:r>
            <a:endParaRPr lang="sk-SK" sz="5400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41412" y="1091815"/>
            <a:ext cx="6269321" cy="1351132"/>
          </a:xfrm>
        </p:spPr>
        <p:txBody>
          <a:bodyPr/>
          <a:lstStyle/>
          <a:p>
            <a:pPr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Ingrediencie pre 4 osoby: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smtClean="0"/>
              <a:t>1 l mlieka, 4 vajcia, štipka soli, 2 PL práškového cukru, 24 PL polohrubej múky a olej na vypekanie</a:t>
            </a:r>
            <a:endParaRPr lang="sk-SK" dirty="0"/>
          </a:p>
        </p:txBody>
      </p:sp>
      <p:pic>
        <p:nvPicPr>
          <p:cNvPr id="4" name="Obrázok 3" descr="kuchar1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433" y="1321217"/>
            <a:ext cx="2333766" cy="3346316"/>
          </a:xfrm>
          <a:prstGeom prst="rect">
            <a:avLst/>
          </a:prstGeom>
        </p:spPr>
      </p:pic>
      <p:sp>
        <p:nvSpPr>
          <p:cNvPr id="10" name="Obdĺžnik 9"/>
          <p:cNvSpPr/>
          <p:nvPr/>
        </p:nvSpPr>
        <p:spPr>
          <a:xfrm>
            <a:off x="1187355" y="2402000"/>
            <a:ext cx="8038532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3200" b="1" dirty="0" smtClean="0">
                <a:ln/>
                <a:solidFill>
                  <a:schemeClr val="accent3"/>
                </a:solidFill>
              </a:rPr>
              <a:t>Postup:</a:t>
            </a:r>
          </a:p>
          <a:p>
            <a:pPr algn="just"/>
            <a:r>
              <a:rPr lang="sk-SK" sz="2400" b="1" dirty="0" smtClean="0">
                <a:ln/>
                <a:solidFill>
                  <a:schemeClr val="accent3"/>
                </a:solidFill>
              </a:rPr>
              <a:t>Vajcia rozbijeme do misky, pridáme štipku soli, 2 PL cukru a postupne pridávame 24 PL múky a mlieko, všetko dobre vymiešame na hladké, pomerne tekuté cesto. Ak v ňom zostanú hrudky, pomôžeme si habarkou. Hotové cesto necháme odležať.</a:t>
            </a:r>
          </a:p>
          <a:p>
            <a:pPr algn="just"/>
            <a:r>
              <a:rPr lang="sk-SK" sz="2400" b="1" dirty="0" smtClean="0">
                <a:ln/>
                <a:solidFill>
                  <a:schemeClr val="accent3"/>
                </a:solidFill>
              </a:rPr>
              <a:t>Potom potrieme panvicu olejom, vyhrejeme ju a vylejeme na ňu za naberačku cesta, pekne ho rozlejeme po celej panvici a opečieme z oboch strán. Takto pokračujeme, kým sa všetko cesto nezmení na palacinky. Hotové palacinky plníme podľa fantázie a chuti sladkými alebo slanými plnkami.</a:t>
            </a:r>
            <a:endParaRPr lang="sk-SK" sz="7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1" name="Zástupný symbol obsahu 3" descr="miešani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412" y="4967645"/>
            <a:ext cx="2060811" cy="16924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9734">
        <p15:prstTrans prst="airplane"/>
      </p:transition>
    </mc:Choice>
    <mc:Fallback>
      <p:transition spd="slow" advClick="0" advTm="297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23679"/>
          </a:xfrm>
        </p:spPr>
        <p:txBody>
          <a:bodyPr/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Palacinky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ok 4" descr="palacin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170" y="1729047"/>
            <a:ext cx="8512233" cy="4389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Zástupný symbol obsahu 3" descr="miešanie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59630" y="300252"/>
            <a:ext cx="2426238" cy="1992572"/>
          </a:xfr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6168">
        <p15:prstTrans prst="airplane"/>
      </p:transition>
    </mc:Choice>
    <mc:Fallback>
      <p:transition spd="slow" advClick="0" advTm="61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468893"/>
            <a:ext cx="9905998" cy="1127155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4000" b="1" cap="none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Zemiakové placky na spôsob Janka Riga</a:t>
            </a:r>
            <a:endParaRPr lang="sk-SK" sz="4000" b="1" cap="none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384170" y="1451487"/>
            <a:ext cx="4846116" cy="159099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INGREDIENCIE: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ks zemiakov, 3 strúčiky cesnaku, 6 PL hladkej múky, soľ podľa chuti, štipka majoránu 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4106487" y="2759849"/>
            <a:ext cx="7581208" cy="42473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2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POSTUP: 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sk-SK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Zemiaky očistíme, nastrúhame. Zmiešame        s múkou, celým vajcom a roztlačeným cesnakom. Vzniknuté cesto osolíme a okoreníme.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sk-SK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 rozpálenom oleji robíme placky, ktoré vysmážame z oboch strán. Môžeme ich jesť    s kyslou smotanou alebo </a:t>
            </a:r>
            <a:r>
              <a:rPr lang="sk-SK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zakysankou</a:t>
            </a:r>
            <a:r>
              <a:rPr lang="sk-SK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sladkým mliekom.</a:t>
            </a:r>
          </a:p>
          <a:p>
            <a:endParaRPr lang="sk-SK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:\Animácie-kuchár\otoč palacinku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588" y="1928553"/>
            <a:ext cx="2941263" cy="427274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4384">
        <p15:prstTrans prst="airplane"/>
      </p:transition>
    </mc:Choice>
    <mc:Fallback>
      <p:transition spd="slow" advClick="0" advTm="243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93657"/>
          </a:xfrm>
        </p:spPr>
        <p:txBody>
          <a:bodyPr/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Zemiakové placky 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symbol obsahu 3" descr="zemiakové placky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9047" y="1647770"/>
            <a:ext cx="8462357" cy="4785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H:\Animácie-kuchár\panvica so smajlíko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0654" y="4814455"/>
            <a:ext cx="1845425" cy="16776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501">
        <p15:prstTrans prst="airplane"/>
      </p:transition>
    </mc:Choice>
    <mc:Fallback>
      <p:transition spd="slow" advClick="0" advTm="45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223867"/>
            <a:ext cx="9905998" cy="1230284"/>
          </a:xfrm>
        </p:spPr>
        <p:txBody>
          <a:bodyPr>
            <a:normAutofit/>
          </a:bodyPr>
          <a:lstStyle/>
          <a:p>
            <a:pPr algn="ctr"/>
            <a:r>
              <a:rPr lang="sk-SK" sz="4000" b="1" cap="none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Jogurtové palacinky á la Laura Tóthová</a:t>
            </a:r>
            <a:endParaRPr lang="sk-SK" sz="4000" b="1" cap="none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9037" y="1928553"/>
            <a:ext cx="3447213" cy="386264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INGREDIENCIE:</a:t>
            </a:r>
          </a:p>
          <a:p>
            <a:pPr>
              <a:spcBef>
                <a:spcPts val="0"/>
              </a:spcBef>
            </a:pPr>
            <a:r>
              <a:rPr lang="sk-SK" dirty="0" smtClean="0"/>
              <a:t>4 ks vajcia</a:t>
            </a:r>
          </a:p>
          <a:p>
            <a:pPr>
              <a:spcBef>
                <a:spcPts val="0"/>
              </a:spcBef>
            </a:pPr>
            <a:r>
              <a:rPr lang="sk-SK" dirty="0" smtClean="0"/>
              <a:t>2 PL cukor</a:t>
            </a:r>
          </a:p>
          <a:p>
            <a:pPr>
              <a:spcBef>
                <a:spcPts val="0"/>
              </a:spcBef>
            </a:pPr>
            <a:r>
              <a:rPr lang="sk-SK" dirty="0" smtClean="0"/>
              <a:t>1 ks vanilkový cukor</a:t>
            </a:r>
          </a:p>
          <a:p>
            <a:pPr>
              <a:spcBef>
                <a:spcPts val="0"/>
              </a:spcBef>
            </a:pPr>
            <a:r>
              <a:rPr lang="sk-SK" dirty="0" smtClean="0"/>
              <a:t>1/2 ČL soľ</a:t>
            </a:r>
          </a:p>
          <a:p>
            <a:pPr>
              <a:spcBef>
                <a:spcPts val="0"/>
              </a:spcBef>
            </a:pPr>
            <a:r>
              <a:rPr lang="sk-SK" dirty="0" smtClean="0"/>
              <a:t>450 g biely jogurt</a:t>
            </a:r>
          </a:p>
          <a:p>
            <a:pPr>
              <a:spcBef>
                <a:spcPts val="0"/>
              </a:spcBef>
            </a:pPr>
            <a:r>
              <a:rPr lang="sk-SK" dirty="0" smtClean="0"/>
              <a:t>1/2 dl vriaca voda</a:t>
            </a:r>
          </a:p>
          <a:p>
            <a:pPr>
              <a:spcBef>
                <a:spcPts val="0"/>
              </a:spcBef>
            </a:pPr>
            <a:r>
              <a:rPr lang="sk-SK" dirty="0" smtClean="0"/>
              <a:t>200 g polohrubá múka</a:t>
            </a:r>
          </a:p>
          <a:p>
            <a:pPr>
              <a:spcBef>
                <a:spcPts val="0"/>
              </a:spcBef>
            </a:pPr>
            <a:r>
              <a:rPr lang="sk-SK" dirty="0" smtClean="0"/>
              <a:t>1/2 dl olej 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4089861" y="2967335"/>
            <a:ext cx="7863839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sk-SK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POSTUP:</a:t>
            </a:r>
          </a:p>
          <a:p>
            <a:pPr algn="just"/>
            <a:r>
              <a:rPr lang="sk-SK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Oddelím si žĺtky od bielkov, pridám k nim cukor, vanilkový cukor a soľ a vyšľahám. Počas šľahania prilejem asi 1/2 dl vriacej vody. Do vyšľahaných žĺtkov zašľahám postupne jogurt, múku a olej.</a:t>
            </a:r>
          </a:p>
          <a:p>
            <a:pPr algn="just"/>
            <a:r>
              <a:rPr lang="sk-SK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Nakoniec do cesta jemne zašľahám sneh z bielkov.</a:t>
            </a:r>
          </a:p>
          <a:p>
            <a:pPr algn="just"/>
            <a:r>
              <a:rPr lang="sk-SK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Na rozohriatej palacinkárni pečiem z oboch strán palacinky.</a:t>
            </a:r>
          </a:p>
          <a:p>
            <a:pPr algn="just"/>
            <a:endParaRPr lang="sk-SK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H:\Animácie-kuchár\kuchár s palacinkou na panvici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9011" y="1313038"/>
            <a:ext cx="1623786" cy="1463412"/>
          </a:xfrm>
          <a:prstGeom prst="rect">
            <a:avLst/>
          </a:prstGeom>
          <a:noFill/>
        </p:spPr>
      </p:pic>
      <p:pic>
        <p:nvPicPr>
          <p:cNvPr id="6" name="Picture 2" descr="H:\Animácie-kuchár\kuchár s palacinkou na panvici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7826" y="1299185"/>
            <a:ext cx="1853752" cy="1463412"/>
          </a:xfrm>
          <a:prstGeom prst="rect">
            <a:avLst/>
          </a:prstGeom>
          <a:noFill/>
        </p:spPr>
      </p:pic>
      <p:pic>
        <p:nvPicPr>
          <p:cNvPr id="7" name="Picture 2" descr="H:\Animácie-kuchár\kuchár s palacinkou na panvici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5323" y="1368457"/>
            <a:ext cx="1900864" cy="1463412"/>
          </a:xfrm>
          <a:prstGeom prst="rect">
            <a:avLst/>
          </a:prstGeom>
          <a:noFill/>
        </p:spPr>
      </p:pic>
      <p:pic>
        <p:nvPicPr>
          <p:cNvPr id="8" name="Picture 2" descr="H:\Animácie-kuchár\kuchár s palacinkou na panvici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80269" y="1337977"/>
            <a:ext cx="1900864" cy="14634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4834">
        <p15:prstTrans prst="airplane"/>
      </p:transition>
    </mc:Choice>
    <mc:Fallback>
      <p:transition spd="slow" advClick="0" advTm="248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299258"/>
            <a:ext cx="9905998" cy="964277"/>
          </a:xfrm>
        </p:spPr>
        <p:txBody>
          <a:bodyPr>
            <a:normAutofit/>
          </a:bodyPr>
          <a:lstStyle/>
          <a:p>
            <a:pPr algn="ctr"/>
            <a:r>
              <a:rPr lang="sk-SK" sz="4800" b="1" i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TIRAMISU</a:t>
            </a:r>
            <a:r>
              <a:rPr lang="sk-SK" sz="48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800" b="1" i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podľa Katky </a:t>
            </a:r>
            <a:r>
              <a:rPr lang="sk-SK" sz="4800" b="1" i="1" cap="non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Domsiovej</a:t>
            </a:r>
            <a:r>
              <a:rPr lang="sk-SK" sz="4800" b="1" i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k-SK" sz="4800" b="1" i="1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818864" y="1233377"/>
            <a:ext cx="9160625" cy="53375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Ingrediencie: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800" b="1" dirty="0" smtClean="0"/>
              <a:t>6 ks vajec, 10 PL </a:t>
            </a:r>
            <a:r>
              <a:rPr lang="sk-SK" sz="2800" b="1" dirty="0" err="1" smtClean="0"/>
              <a:t>kryšt</a:t>
            </a:r>
            <a:r>
              <a:rPr lang="sk-SK" sz="2800" b="1" dirty="0" smtClean="0"/>
              <a:t>. cukru, 500 g </a:t>
            </a:r>
            <a:r>
              <a:rPr lang="sk-SK" sz="2800" b="1" dirty="0" err="1" smtClean="0"/>
              <a:t>mascarpone</a:t>
            </a:r>
            <a:r>
              <a:rPr lang="sk-SK" sz="2800" b="1" dirty="0" smtClean="0"/>
              <a:t>, 500 ml uvarenej kávy, 1 bal vanilkového cukru, 500 ml rumu, 6 bal dlhých piškót, 2 PL kakaa na posypanie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Postup: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smtClean="0"/>
              <a:t>1. Oddelíme žĺtky od bielkov. Žĺtky vymiešame </a:t>
            </a:r>
            <a:r>
              <a:rPr lang="sk-SK" dirty="0" err="1" smtClean="0"/>
              <a:t>dopenista</a:t>
            </a:r>
            <a:r>
              <a:rPr lang="sk-SK" dirty="0" smtClean="0"/>
              <a:t> s kryštálovým cukrom, primiešame </a:t>
            </a:r>
            <a:r>
              <a:rPr lang="sk-SK" dirty="0" err="1" smtClean="0"/>
              <a:t>mascarpone</a:t>
            </a:r>
            <a:r>
              <a:rPr lang="sk-SK" dirty="0" smtClean="0"/>
              <a:t> a nakoniec zľahka vmiešame sneh vyšľahaný z bielkov. Do uvarenej kávy pridáme vanilkový cukor a rum.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smtClean="0"/>
              <a:t> 2. Do plechu alebo inej vhodnej nádoby začneme ukladať piškóty, namočené vo vychladenej káve. Na piškóty rozložíme krém, pokračujeme ďalšou vrstvou piškót a krému. Vrch posypeme kakaom. Dezert vložíme minimálne na 2 hodiny do chladničky. Potom nakrájame na kocky a podávame. Dobrú chuť!</a:t>
            </a:r>
            <a:endParaRPr lang="sk-SK" dirty="0"/>
          </a:p>
        </p:txBody>
      </p:sp>
      <p:pic>
        <p:nvPicPr>
          <p:cNvPr id="4" name="Obrázok 3" descr="kuchár s nákypo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9692" y="2061557"/>
            <a:ext cx="2218660" cy="297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440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5301">
        <p15:prstTrans prst="airplane"/>
      </p:transition>
    </mc:Choice>
    <mc:Fallback>
      <p:transition spd="slow" advClick="0" advTm="153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8038" y="452263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sk-SK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Jogurtové palacinky</a:t>
            </a:r>
            <a:endParaRPr lang="sk-SK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Zástupný symbol obsahu 3" descr="Jogurtové palacink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8183" y="1652464"/>
            <a:ext cx="8096596" cy="4432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H:\Animácie-kuchár\bozk cmuk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1745" y="4987630"/>
            <a:ext cx="2543138" cy="12353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234">
        <p15:prstTrans prst="airplane"/>
      </p:transition>
    </mc:Choice>
    <mc:Fallback>
      <p:transition spd="slow" advClick="0" advTm="52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216132"/>
            <a:ext cx="9905998" cy="134666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4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ŠPAGETY podľa Renátky </a:t>
            </a:r>
            <a:r>
              <a:rPr lang="sk-SK" sz="4400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Vaškovičovej</a:t>
            </a:r>
            <a:endParaRPr lang="sk-SK" sz="44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5912" y="1479665"/>
            <a:ext cx="2682443" cy="431153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Potrebujeme: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smtClean="0"/>
              <a:t>1 bal špagiet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smtClean="0"/>
              <a:t>2 </a:t>
            </a:r>
            <a:r>
              <a:rPr lang="sk-SK" dirty="0" err="1" smtClean="0"/>
              <a:t>morcadely</a:t>
            </a:r>
            <a:endParaRPr lang="sk-SK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smtClean="0"/>
              <a:t>kečup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smtClean="0"/>
              <a:t>30 dkg syra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smtClean="0"/>
              <a:t>olej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smtClean="0"/>
              <a:t>500 g mletého mäsa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smtClean="0"/>
              <a:t>cibuľu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err="1" smtClean="0"/>
              <a:t>vegetu</a:t>
            </a:r>
            <a:endParaRPr lang="sk-SK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smtClean="0"/>
              <a:t>soľ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smtClean="0"/>
              <a:t>paradajkový pretlak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smtClean="0"/>
              <a:t>čierne korenie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smtClean="0"/>
              <a:t>cesnak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3175462" y="1280160"/>
            <a:ext cx="8595361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k-SK" sz="2400" b="1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POSTUP:</a:t>
            </a:r>
          </a:p>
          <a:p>
            <a:r>
              <a:rPr lang="sk-SK" sz="2400" b="1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Do osolenej vriacej vody vložíme špagety, varíme </a:t>
            </a:r>
            <a:r>
              <a:rPr lang="sk-SK" sz="2400" b="1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al</a:t>
            </a:r>
            <a:r>
              <a:rPr lang="sk-SK" sz="2400" b="1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sk-SK" sz="2400" b="1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dente</a:t>
            </a:r>
            <a:r>
              <a:rPr lang="sk-SK" sz="2400" b="1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 (5-7 minút). Scedíme ich, opláchneme pod studenou vodou a vložíme do misy s trochou oleja, aby sa nezlepili.</a:t>
            </a:r>
          </a:p>
          <a:p>
            <a:r>
              <a:rPr lang="sk-SK" sz="2400" b="1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V kastróliku podusíme na oleji cibuľku do </a:t>
            </a:r>
            <a:r>
              <a:rPr lang="sk-SK" sz="2400" b="1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sklovita</a:t>
            </a:r>
            <a:r>
              <a:rPr lang="sk-SK" sz="2400" b="1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, pridáme mleté mäso. Keď je mäso tepelne upravené, okoreníme, pridáme soľ, </a:t>
            </a:r>
            <a:r>
              <a:rPr lang="sk-SK" sz="2400" b="1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vegetu</a:t>
            </a:r>
            <a:r>
              <a:rPr lang="sk-SK" sz="2400" b="1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, cesnak a paradajkový pretlak, všetko dobre  premiešame. Nakoniec pridáme </a:t>
            </a:r>
            <a:r>
              <a:rPr lang="sk-SK" sz="2400" b="1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morcadelu</a:t>
            </a:r>
            <a:r>
              <a:rPr lang="sk-SK" sz="2400" b="1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  a chvíľu necháme spolu dusiť.  </a:t>
            </a:r>
          </a:p>
          <a:p>
            <a:r>
              <a:rPr lang="sk-SK" sz="2400" b="1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Špagety servírujeme na zohriatom tanieri, navrch nalejeme naberačkou mäsovú zmes, posypeme strúhaným syrom. Je to </a:t>
            </a:r>
            <a:r>
              <a:rPr lang="sk-SK" sz="2400" b="1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mňamka</a:t>
            </a:r>
            <a:r>
              <a:rPr lang="sk-SK" sz="2400" b="1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</a:p>
          <a:p>
            <a:pPr algn="just"/>
            <a:endParaRPr lang="sk-SK" sz="2400" b="1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2" name="Picture 2" descr="H:\Animácie-kuchár\špagety so smajlíko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80096" y="5052753"/>
            <a:ext cx="1610071" cy="1477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H:\Animácie-kuchár\kuchár s hrnco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6926" y="5149734"/>
            <a:ext cx="1273147" cy="12731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4933">
        <p15:prstTrans prst="airplane"/>
      </p:transition>
    </mc:Choice>
    <mc:Fallback>
      <p:transition spd="slow" advClick="0" advTm="249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319268"/>
            <a:ext cx="9905998" cy="147857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Špagety</a:t>
            </a:r>
            <a:endParaRPr lang="sk-SK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Zástupný symbol obsahu 3" descr="spaget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2175" y="1840269"/>
            <a:ext cx="8429105" cy="4509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7" name="Picture 1" descr="H:\Animácie-kuchár\poznámk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4741" y="4662921"/>
            <a:ext cx="1933575" cy="17716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351">
        <p15:prstTrans prst="airplane"/>
      </p:transition>
    </mc:Choice>
    <mc:Fallback>
      <p:transition spd="slow" advClick="0" advTm="53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92027"/>
            <a:ext cx="9905998" cy="960900"/>
          </a:xfrm>
        </p:spPr>
        <p:txBody>
          <a:bodyPr>
            <a:normAutofit/>
          </a:bodyPr>
          <a:lstStyle/>
          <a:p>
            <a:pPr algn="ctr"/>
            <a:r>
              <a:rPr lang="sk-SK" sz="54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Muffiny</a:t>
            </a:r>
            <a:r>
              <a:rPr lang="sk-SK" sz="5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á la Hugo </a:t>
            </a:r>
            <a:r>
              <a:rPr lang="sk-SK" sz="54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Vítek</a:t>
            </a:r>
            <a:endParaRPr lang="sk-SK" sz="5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5764" y="1528763"/>
            <a:ext cx="4064564" cy="42624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sk-SK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Suroviny</a:t>
            </a:r>
          </a:p>
          <a:p>
            <a:pPr>
              <a:spcBef>
                <a:spcPts val="0"/>
              </a:spcBef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šalka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múka polohrubá</a:t>
            </a:r>
            <a:endParaRPr lang="sk-SK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1/2 šálky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file"/>
              </a:rPr>
              <a:t>mlieko</a:t>
            </a:r>
            <a:endParaRPr lang="sk-SK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1/2 šálky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file"/>
              </a:rPr>
              <a:t>cukor</a:t>
            </a:r>
            <a:endParaRPr lang="sk-SK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1/4 šálky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file"/>
              </a:rPr>
              <a:t>maslo</a:t>
            </a:r>
            <a:endParaRPr lang="sk-SK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1/2 bal.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file"/>
              </a:rPr>
              <a:t>prášok kypriaci</a:t>
            </a:r>
            <a:endParaRPr lang="sk-SK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ks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file"/>
              </a:rPr>
              <a:t>vajce</a:t>
            </a:r>
            <a:endParaRPr lang="sk-SK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1/4 šálky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file"/>
              </a:rPr>
              <a:t>prášok kakaový</a:t>
            </a:r>
            <a:endParaRPr lang="sk-SK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tabuľka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action="ppaction://hlinkfile"/>
              </a:rPr>
              <a:t>čokoláda mliečn</a:t>
            </a:r>
            <a:r>
              <a:rPr lang="sk-SK" dirty="0" smtClean="0">
                <a:hlinkClick r:id="rId9" action="ppaction://hlinkfile"/>
              </a:rPr>
              <a:t>a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4371975" y="3310246"/>
            <a:ext cx="7515225" cy="38472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sk-SK" sz="2400" b="1" dirty="0" smtClean="0">
                <a:ln w="50800"/>
                <a:solidFill>
                  <a:srgbClr val="FF9900"/>
                </a:solidFill>
              </a:rPr>
              <a:t>Najprv si predhrejeme rúru na 180°C. Medzitým si rozpustíme maslo. V mise zmiešame múku s práškom do pečiva a cukor, potom pridáme mlieko s rozpusteným maslom a vajíčkami. Ak chceme čokoládové </a:t>
            </a:r>
            <a:r>
              <a:rPr lang="sk-SK" sz="2400" b="1" dirty="0" err="1" smtClean="0">
                <a:ln w="50800"/>
                <a:solidFill>
                  <a:srgbClr val="FF9900"/>
                </a:solidFill>
              </a:rPr>
              <a:t>muffiny</a:t>
            </a:r>
            <a:r>
              <a:rPr lang="sk-SK" sz="2400" b="1" dirty="0" smtClean="0">
                <a:ln w="50800"/>
                <a:solidFill>
                  <a:srgbClr val="FF9900"/>
                </a:solidFill>
              </a:rPr>
              <a:t>, pridáme kakaový prášok. Do hotového cesta zľahka vmiešame na malé kúsky pokrájanú čokoládu. Formičky naplníme cestom a vo vyhriatej rúre pečieme 20 minút. </a:t>
            </a:r>
          </a:p>
          <a:p>
            <a:pPr algn="just"/>
            <a:r>
              <a:rPr lang="sk-SK" sz="2400" b="1" dirty="0" smtClean="0">
                <a:ln w="50800"/>
                <a:solidFill>
                  <a:srgbClr val="FF9900"/>
                </a:solidFill>
              </a:rPr>
              <a:t>Po vychladnutí ich môžeme vložiť do papierových košíčkov a pustíme sa do hodovania! </a:t>
            </a:r>
            <a:endParaRPr lang="sk-SK" sz="2000" b="1" cap="none" spc="0" dirty="0" smtClean="0">
              <a:ln w="50800"/>
              <a:solidFill>
                <a:srgbClr val="FF9900"/>
              </a:solidFill>
              <a:effectLst/>
            </a:endParaRPr>
          </a:p>
          <a:p>
            <a:pPr algn="just"/>
            <a:endParaRPr lang="sk-SK" sz="2800" b="1" cap="none" spc="0" dirty="0">
              <a:ln w="50800"/>
              <a:solidFill>
                <a:srgbClr val="FF9900"/>
              </a:solidFill>
              <a:effectLst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726017" y="5867799"/>
            <a:ext cx="3738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3600" b="1" dirty="0" smtClean="0">
                <a:ln w="50800"/>
                <a:solidFill>
                  <a:srgbClr val="FF9900"/>
                </a:solidFill>
              </a:rPr>
              <a:t>Ako postupujeme</a:t>
            </a:r>
            <a:r>
              <a:rPr lang="sk-SK" sz="5400" b="1" dirty="0" smtClean="0">
                <a:ln w="50800"/>
                <a:solidFill>
                  <a:srgbClr val="FF9900"/>
                </a:solidFill>
              </a:rPr>
              <a:t>:</a:t>
            </a:r>
          </a:p>
        </p:txBody>
      </p:sp>
      <p:pic>
        <p:nvPicPr>
          <p:cNvPr id="6146" name="Picture 2" descr="H:\Animácie-kuchár\muffin - smajlík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81492" y="1962120"/>
            <a:ext cx="1143000" cy="1190625"/>
          </a:xfrm>
          <a:prstGeom prst="rect">
            <a:avLst/>
          </a:prstGeom>
          <a:noFill/>
        </p:spPr>
      </p:pic>
      <p:pic>
        <p:nvPicPr>
          <p:cNvPr id="7" name="Picture 2" descr="H:\Animácie-kuchár\muffin - smajlík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76959" y="1380068"/>
            <a:ext cx="1738349" cy="1810780"/>
          </a:xfrm>
          <a:prstGeom prst="rect">
            <a:avLst/>
          </a:prstGeom>
          <a:noFill/>
        </p:spPr>
      </p:pic>
      <p:pic>
        <p:nvPicPr>
          <p:cNvPr id="8" name="Picture 2" descr="H:\Animácie-kuchár\muffin - smajlík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743922" y="612511"/>
            <a:ext cx="2443199" cy="25449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4651">
        <p15:prstTrans prst="airplane"/>
      </p:transition>
    </mc:Choice>
    <mc:Fallback>
      <p:transition spd="slow" advClick="0" advTm="246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2873" y="168230"/>
            <a:ext cx="7010400" cy="1478570"/>
          </a:xfrm>
        </p:spPr>
        <p:txBody>
          <a:bodyPr>
            <a:normAutofit/>
          </a:bodyPr>
          <a:lstStyle/>
          <a:p>
            <a:pPr algn="ctr"/>
            <a:r>
              <a:rPr lang="sk-SK" sz="6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Muffiny</a:t>
            </a:r>
            <a:endParaRPr lang="sk-SK" sz="6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 descr="http://www.muffinarium.cz/wp-content/uploads/2013/04/muffinarium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7075" y="-22813963"/>
            <a:ext cx="15240000" cy="10201275"/>
          </a:xfrm>
          <a:prstGeom prst="rect">
            <a:avLst/>
          </a:prstGeom>
          <a:noFill/>
        </p:spPr>
      </p:pic>
      <p:pic>
        <p:nvPicPr>
          <p:cNvPr id="8196" name="Picture 4" descr="http://www.muffinarium.cz/wp-content/uploads/2013/04/muffinarium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7075" y="-22813963"/>
            <a:ext cx="15240000" cy="10201275"/>
          </a:xfrm>
          <a:prstGeom prst="rect">
            <a:avLst/>
          </a:prstGeom>
          <a:noFill/>
        </p:spPr>
      </p:pic>
      <p:pic>
        <p:nvPicPr>
          <p:cNvPr id="6" name="Obrázok 5" descr="muffinarium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665" y="1486468"/>
            <a:ext cx="8757063" cy="5057204"/>
          </a:xfrm>
          <a:prstGeom prst="rect">
            <a:avLst/>
          </a:prstGeom>
        </p:spPr>
      </p:pic>
      <p:pic>
        <p:nvPicPr>
          <p:cNvPr id="8197" name="Picture 5" descr="H:\Animácie-kuchár\kuchár s poschodovou tortou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05917" y="502902"/>
            <a:ext cx="2224095" cy="26689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85">
        <p15:prstTrans prst="airplane"/>
      </p:transition>
    </mc:Choice>
    <mc:Fallback>
      <p:transition spd="slow" advClick="0" advTm="50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Ďakujeme vám za pozornosť </a:t>
            </a:r>
            <a:br>
              <a:rPr lang="sk-SK" sz="4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sk-SK" sz="4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želáme dobrú chuť!</a:t>
            </a:r>
            <a:endParaRPr lang="sk-SK" sz="44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69" name="Picture 1" descr="H:\Animácie-kuchár\kuchár s veľkou varechou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65" y="2369126"/>
            <a:ext cx="1304694" cy="1759138"/>
          </a:xfrm>
          <a:prstGeom prst="rect">
            <a:avLst/>
          </a:prstGeom>
          <a:noFill/>
        </p:spPr>
      </p:pic>
      <p:pic>
        <p:nvPicPr>
          <p:cNvPr id="4" name="Picture 1" descr="H:\Animácie-kuchár\kuchár s veľkou varechou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6946" y="2660071"/>
            <a:ext cx="1304694" cy="1759138"/>
          </a:xfrm>
          <a:prstGeom prst="rect">
            <a:avLst/>
          </a:prstGeom>
          <a:noFill/>
        </p:spPr>
      </p:pic>
      <p:pic>
        <p:nvPicPr>
          <p:cNvPr id="5" name="Picture 1" descr="H:\Animácie-kuchár\kuchár s veľkou varechou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4691" y="2854034"/>
            <a:ext cx="1304694" cy="1759138"/>
          </a:xfrm>
          <a:prstGeom prst="rect">
            <a:avLst/>
          </a:prstGeom>
          <a:noFill/>
        </p:spPr>
      </p:pic>
      <p:pic>
        <p:nvPicPr>
          <p:cNvPr id="6" name="Picture 1" descr="H:\Animácie-kuchár\kuchár s veľkou varechou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7746" y="2327562"/>
            <a:ext cx="1304694" cy="1759138"/>
          </a:xfrm>
          <a:prstGeom prst="rect">
            <a:avLst/>
          </a:prstGeom>
          <a:noFill/>
        </p:spPr>
      </p:pic>
      <p:pic>
        <p:nvPicPr>
          <p:cNvPr id="7" name="Picture 1" descr="H:\Animácie-kuchár\kuchár s veľkou varechou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0692" y="2867889"/>
            <a:ext cx="1304694" cy="1759138"/>
          </a:xfrm>
          <a:prstGeom prst="rect">
            <a:avLst/>
          </a:prstGeom>
          <a:noFill/>
        </p:spPr>
      </p:pic>
      <p:pic>
        <p:nvPicPr>
          <p:cNvPr id="8" name="Picture 1" descr="H:\Animácie-kuchár\kuchár s veľkou varechou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9165" y="2396834"/>
            <a:ext cx="1304694" cy="1759138"/>
          </a:xfrm>
          <a:prstGeom prst="rect">
            <a:avLst/>
          </a:prstGeom>
          <a:noFill/>
        </p:spPr>
      </p:pic>
      <p:pic>
        <p:nvPicPr>
          <p:cNvPr id="9" name="Picture 1" descr="H:\Animácie-kuchár\kuchár s veľkou varechou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1493" y="2576943"/>
            <a:ext cx="1304694" cy="1759138"/>
          </a:xfrm>
          <a:prstGeom prst="rect">
            <a:avLst/>
          </a:prstGeom>
          <a:noFill/>
        </p:spPr>
      </p:pic>
      <p:pic>
        <p:nvPicPr>
          <p:cNvPr id="10" name="Picture 1" descr="H:\Animácie-kuchár\kuchár s veľkou varechou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4184" y="4336470"/>
            <a:ext cx="1304694" cy="1759138"/>
          </a:xfrm>
          <a:prstGeom prst="rect">
            <a:avLst/>
          </a:prstGeom>
          <a:noFill/>
        </p:spPr>
      </p:pic>
      <p:pic>
        <p:nvPicPr>
          <p:cNvPr id="11" name="Picture 1" descr="H:\Animácie-kuchár\kuchár s veľkou varechou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1748" y="4502725"/>
            <a:ext cx="1304694" cy="1759138"/>
          </a:xfrm>
          <a:prstGeom prst="rect">
            <a:avLst/>
          </a:prstGeom>
          <a:noFill/>
        </p:spPr>
      </p:pic>
      <p:pic>
        <p:nvPicPr>
          <p:cNvPr id="12" name="Picture 1" descr="H:\Animácie-kuchár\kuchár s veľkou varechou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4838" y="4197925"/>
            <a:ext cx="1304694" cy="1759138"/>
          </a:xfrm>
          <a:prstGeom prst="rect">
            <a:avLst/>
          </a:prstGeom>
          <a:noFill/>
        </p:spPr>
      </p:pic>
      <p:pic>
        <p:nvPicPr>
          <p:cNvPr id="13" name="Picture 1" descr="H:\Animácie-kuchár\kuchár s veľkou varechou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3347" y="4475015"/>
            <a:ext cx="1304694" cy="1759138"/>
          </a:xfrm>
          <a:prstGeom prst="rect">
            <a:avLst/>
          </a:prstGeom>
          <a:noFill/>
        </p:spPr>
      </p:pic>
      <p:pic>
        <p:nvPicPr>
          <p:cNvPr id="14" name="Picture 1" descr="H:\Animácie-kuchár\kuchár s veľkou varechou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5493" y="4544287"/>
            <a:ext cx="1304694" cy="1759138"/>
          </a:xfrm>
          <a:prstGeom prst="rect">
            <a:avLst/>
          </a:prstGeom>
          <a:noFill/>
        </p:spPr>
      </p:pic>
      <p:pic>
        <p:nvPicPr>
          <p:cNvPr id="15" name="Picture 1" descr="H:\Animácie-kuchár\kuchár s veľkou varechou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0766" y="4544287"/>
            <a:ext cx="1304694" cy="1759138"/>
          </a:xfrm>
          <a:prstGeom prst="rect">
            <a:avLst/>
          </a:prstGeom>
          <a:noFill/>
        </p:spPr>
      </p:pic>
      <p:pic>
        <p:nvPicPr>
          <p:cNvPr id="16" name="Picture 1" descr="H:\Animácie-kuchár\kuchár s veľkou varechou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384" y="2964869"/>
            <a:ext cx="1304694" cy="1759138"/>
          </a:xfrm>
          <a:prstGeom prst="rect">
            <a:avLst/>
          </a:prstGeom>
          <a:noFill/>
        </p:spPr>
      </p:pic>
      <p:pic>
        <p:nvPicPr>
          <p:cNvPr id="17" name="Picture 1" descr="H:\Animácie-kuchár\kuchár s veľkou varechou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04766" y="2646216"/>
            <a:ext cx="1304694" cy="1759138"/>
          </a:xfrm>
          <a:prstGeom prst="rect">
            <a:avLst/>
          </a:prstGeom>
          <a:noFill/>
        </p:spPr>
      </p:pic>
      <p:pic>
        <p:nvPicPr>
          <p:cNvPr id="18" name="Picture 1" descr="H:\Animácie-kuchár\kuchár s veľkou varechou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28911" y="4475016"/>
            <a:ext cx="1304694" cy="1759138"/>
          </a:xfrm>
          <a:prstGeom prst="rect">
            <a:avLst/>
          </a:prstGeom>
          <a:noFill/>
        </p:spPr>
      </p:pic>
      <p:sp>
        <p:nvSpPr>
          <p:cNvPr id="19" name="BlokTextu 18"/>
          <p:cNvSpPr txBox="1"/>
          <p:nvPr/>
        </p:nvSpPr>
        <p:spPr>
          <a:xfrm flipH="1">
            <a:off x="9798907" y="6442363"/>
            <a:ext cx="1935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dirty="0" smtClean="0"/>
              <a:t>ZŠ LEHNICE</a:t>
            </a:r>
            <a:endParaRPr lang="sk-SK" dirty="0"/>
          </a:p>
        </p:txBody>
      </p:sp>
      <p:sp>
        <p:nvSpPr>
          <p:cNvPr id="20" name="Usmiata tvár 19"/>
          <p:cNvSpPr/>
          <p:nvPr/>
        </p:nvSpPr>
        <p:spPr>
          <a:xfrm>
            <a:off x="9947199" y="6487295"/>
            <a:ext cx="308919" cy="234778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4986">
        <p15:prstTrans prst="airplane"/>
      </p:transition>
    </mc:Choice>
    <mc:Fallback>
      <p:transition spd="slow" advClick="0" advTm="149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Tiramisu-Cocoa-Chocolate-Plate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723331" y="354842"/>
            <a:ext cx="10865561" cy="6127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770" name="Picture 2" descr="H:\Animácie-kuchár\smajlík s čokoládou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28493" y="290936"/>
            <a:ext cx="1521404" cy="15214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634">
        <p15:prstTrans prst="airplane"/>
      </p:transition>
    </mc:Choice>
    <mc:Fallback>
      <p:transition spd="slow" advClick="0" advTm="46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409434"/>
            <a:ext cx="9905998" cy="1132764"/>
          </a:xfrm>
        </p:spPr>
        <p:txBody>
          <a:bodyPr>
            <a:normAutofit/>
          </a:bodyPr>
          <a:lstStyle/>
          <a:p>
            <a:pPr algn="ctr"/>
            <a:r>
              <a:rPr lang="sk-SK" sz="48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Pečené zemiaky á la Ninka Drobná</a:t>
            </a:r>
            <a:endParaRPr lang="sk-SK" sz="4800" b="1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20619" y="1610435"/>
            <a:ext cx="8420668" cy="4940489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prípravu tohto jedla potrebujeme zemiaky, tvrdý syr, korenie, himalájsku soľ a olivový olej.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Postup: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sk-SK" dirty="0" smtClean="0"/>
              <a:t>Pripravené zemiaky umyjeme, osušíme a nakrájame na mesiačiky (zemiaky nešúpeme).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sk-SK" dirty="0" smtClean="0"/>
              <a:t>Pripravíme si misku, do ktorej pridáme himalájsku soľ, korenie a olivový olej. Do premiešanej zmesi vložíme nakrájané zemiaky a nastrúhaný syr. Všetko spolu premiešame. 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sk-SK" dirty="0" smtClean="0"/>
              <a:t>Na plech vložíme papier na pečenie 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smtClean="0"/>
              <a:t>      a poukladáme naň zemiaky.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arenR" startAt="4"/>
            </a:pPr>
            <a:r>
              <a:rPr lang="sk-SK" dirty="0" smtClean="0"/>
              <a:t>Vložíme do predhriatej rúry a pri teplote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smtClean="0"/>
              <a:t>      250°C  pečieme 15-25 minút. 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arenR" startAt="5"/>
            </a:pPr>
            <a:r>
              <a:rPr lang="sk-SK" dirty="0" smtClean="0"/>
              <a:t>Upečené zemiaky podávame s kečupom, tatárskou omáčkou alebo iným </a:t>
            </a:r>
            <a:r>
              <a:rPr lang="sk-SK" dirty="0" err="1" smtClean="0"/>
              <a:t>dresingom</a:t>
            </a:r>
            <a:r>
              <a:rPr lang="sk-SK" dirty="0" smtClean="0"/>
              <a:t> (každému podľa výberu a chuti).    </a:t>
            </a:r>
            <a:endParaRPr lang="sk-SK" dirty="0"/>
          </a:p>
        </p:txBody>
      </p:sp>
      <p:pic>
        <p:nvPicPr>
          <p:cNvPr id="4" name="Obrázok 3" descr="syr a struha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7398" y="4125263"/>
            <a:ext cx="2674960" cy="1552206"/>
          </a:xfrm>
          <a:prstGeom prst="rect">
            <a:avLst/>
          </a:prstGeom>
        </p:spPr>
      </p:pic>
      <p:pic>
        <p:nvPicPr>
          <p:cNvPr id="8" name="Obrázok 7" descr="kuchár s prázdnou panvicou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10" y="955337"/>
            <a:ext cx="3215647" cy="526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573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5075">
        <p15:prstTrans prst="airplane"/>
      </p:transition>
    </mc:Choice>
    <mc:Fallback>
      <p:transition spd="slow" advClick="0" advTm="150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Zemiaky pečené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1965278" y="1444070"/>
            <a:ext cx="9212239" cy="5093208"/>
          </a:xfrm>
          <a:prstGeom prst="rect">
            <a:avLst/>
          </a:prstGeom>
        </p:spPr>
      </p:pic>
      <p:pic>
        <p:nvPicPr>
          <p:cNvPr id="2" name="Obrázok 1" descr="pečené zemiaky.jp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tretch>
            <a:fillRect/>
          </a:stretch>
        </p:blipFill>
        <p:spPr>
          <a:xfrm>
            <a:off x="850712" y="477672"/>
            <a:ext cx="4417323" cy="2879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BlokTextu 3"/>
          <p:cNvSpPr txBox="1"/>
          <p:nvPr/>
        </p:nvSpPr>
        <p:spPr>
          <a:xfrm>
            <a:off x="5390866" y="573206"/>
            <a:ext cx="5854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3600" b="1" dirty="0" smtClean="0">
                <a:solidFill>
                  <a:srgbClr val="FF0000"/>
                </a:solidFill>
              </a:rPr>
              <a:t>Pečené zemiaky</a:t>
            </a:r>
            <a:endParaRPr lang="sk-SK" sz="3600" b="1" dirty="0">
              <a:solidFill>
                <a:srgbClr val="FF0000"/>
              </a:solidFill>
            </a:endParaRPr>
          </a:p>
        </p:txBody>
      </p:sp>
      <p:pic>
        <p:nvPicPr>
          <p:cNvPr id="30721" name="Picture 1" descr="H:\Animácie-kuchár\otvárame knihu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6691" y="3988376"/>
            <a:ext cx="1402773" cy="146653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168">
        <p15:prstTrans prst="airplane"/>
      </p:transition>
    </mc:Choice>
    <mc:Fallback>
      <p:transition spd="slow" advClick="0" advTm="71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60061" y="259307"/>
            <a:ext cx="9471546" cy="996287"/>
          </a:xfrm>
        </p:spPr>
        <p:txBody>
          <a:bodyPr>
            <a:noAutofit/>
          </a:bodyPr>
          <a:lstStyle/>
          <a:p>
            <a:pPr algn="ctr"/>
            <a:r>
              <a:rPr lang="sk-SK" sz="4400" b="1" i="1" cap="non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Marhuľové</a:t>
            </a:r>
            <a:r>
              <a:rPr lang="sk-SK" sz="44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400" b="1" i="1" cap="none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muffiny</a:t>
            </a:r>
            <a:r>
              <a:rPr lang="sk-SK" sz="4400" b="1" i="1" cap="non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podľa </a:t>
            </a:r>
            <a:r>
              <a:rPr lang="sk-SK" sz="4400" b="1" i="1" cap="none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Paťky</a:t>
            </a:r>
            <a:r>
              <a:rPr lang="sk-SK" sz="4400" b="1" i="1" cap="non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400" b="1" i="1" cap="none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Kellerovej</a:t>
            </a:r>
            <a:endParaRPr lang="sk-SK" sz="4400" b="1" i="1" cap="none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59524" y="1173708"/>
            <a:ext cx="10268116" cy="568429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3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Suroviny na cesto: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 g </a:t>
            </a:r>
            <a:r>
              <a:rPr lang="sk-SK" i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palmarínu</a:t>
            </a:r>
            <a:r>
              <a:rPr lang="sk-SK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100 g práškového cukru, 1 vanilkový cukor, 3 vajcia,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125 ml mlieka, 250 g hladkej múky, 1 kypriaci prášok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3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Suroviny na náplň: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 g mäkkého tvarohu, 80 g krupicového cukru, 1 vanilkový cukor, 1 vajce,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PL strúhanej citrónovej kôry, 300 g marhúľ + tuk a múka na prípravu formičiek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3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POSTUP: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Palmarín</a:t>
            </a:r>
            <a:r>
              <a:rPr lang="sk-S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 práškovým a vanilkovým cukrom vymiešajte  na penu. Vajcia rozšľahajte         v mlieku a striedavo s preosiatou hladkou múkou a kypriacim práškom vmiešajte do peny.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Formičky na </a:t>
            </a:r>
            <a:r>
              <a:rPr lang="sk-SK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muffiny</a:t>
            </a:r>
            <a:r>
              <a:rPr lang="sk-S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vytrite tukom (</a:t>
            </a:r>
            <a:r>
              <a:rPr lang="sk-SK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palmarín</a:t>
            </a:r>
            <a:r>
              <a:rPr lang="sk-S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vysypte hrubou múkou a do polovice naplňte cestom.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Mäkký tvaroh zmiešajte s krupicovým a vanilkovým cukrom, vajíčkom a citrónovou kôrou. Do stredu cesta v každej formičke dajte trocha tvarohovej náplne a položte na ňu polovicu marhule.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Pečte pri stálej teplote 180°C asi 20 minút. Trocha vychladnuté vyklopte </a:t>
            </a:r>
            <a:r>
              <a:rPr lang="sk-SK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muffiny</a:t>
            </a:r>
            <a:r>
              <a:rPr lang="sk-S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z formičiek a uložte do papierových košíčkov. Vrch môžete prizdobiť kopčekom šľahačky.</a:t>
            </a:r>
            <a:endParaRPr lang="sk-SK" i="1" dirty="0">
              <a:solidFill>
                <a:srgbClr val="000066"/>
              </a:solidFill>
            </a:endParaRPr>
          </a:p>
        </p:txBody>
      </p:sp>
      <p:pic>
        <p:nvPicPr>
          <p:cNvPr id="5" name="Obrázok 4" descr="kuchár s rukou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285" y="941696"/>
            <a:ext cx="2920384" cy="171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859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2900">
        <p15:prstTrans prst="airplane"/>
      </p:transition>
    </mc:Choice>
    <mc:Fallback>
      <p:transition spd="slow" advClick="0" advTm="229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454742"/>
            <a:ext cx="9905998" cy="1478570"/>
          </a:xfrm>
        </p:spPr>
        <p:txBody>
          <a:bodyPr/>
          <a:lstStyle/>
          <a:p>
            <a:pPr algn="r"/>
            <a:r>
              <a:rPr lang="sk-SK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Marhuľové </a:t>
            </a:r>
            <a:r>
              <a:rPr lang="sk-SK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muffiny</a:t>
            </a:r>
            <a:endParaRPr lang="sk-SK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ok 2" descr="marhulove-kolaciky.jpg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1187359" y="1596789"/>
            <a:ext cx="9498842" cy="4790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3" name="Picture 1" descr="H:\Animácie-kuchár\otvárame knihu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57224" y="5112327"/>
            <a:ext cx="2275794" cy="120707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619">
        <p15:prstTrans prst="airplane"/>
      </p:transition>
    </mc:Choice>
    <mc:Fallback>
      <p:transition spd="slow" advClick="0" advTm="76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259305"/>
            <a:ext cx="9905998" cy="928048"/>
          </a:xfrm>
        </p:spPr>
        <p:txBody>
          <a:bodyPr>
            <a:normAutofit/>
          </a:bodyPr>
          <a:lstStyle/>
          <a:p>
            <a:pPr algn="ctr"/>
            <a:r>
              <a:rPr lang="sk-SK" sz="40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Jablkový koláč od Dominika Kubíka</a:t>
            </a:r>
            <a:endParaRPr lang="sk-SK" sz="4000" b="1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14400" y="1146409"/>
            <a:ext cx="10133011" cy="1241947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k-SK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prípravu tohto jednoduchého, ale chutného koláča budeme potrebovať 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k-SK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450 g jabĺk, 400 g kryštálového cukru, 1 vanilkový cukor, 400 g výberovej múky,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k-SK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poháre oleja, 2 ČL sóda bikarbóny a 3 vajcia.</a:t>
            </a:r>
          </a:p>
        </p:txBody>
      </p:sp>
      <p:pic>
        <p:nvPicPr>
          <p:cNvPr id="5" name="Obrázok 4" descr="kuchár brúsi nôž a vidličku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324" y="2524830"/>
            <a:ext cx="2920620" cy="4026095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1201004" y="1965267"/>
            <a:ext cx="701494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Postup:</a:t>
            </a:r>
          </a:p>
          <a:p>
            <a:pPr algn="just"/>
            <a:r>
              <a:rPr lang="sk-SK" sz="24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Jablká očistíme, nastrúhame, pridáme kryštálový a vanilkový cukor. Masu necháme 1 hod. postáť, aby jablká pustili šťavu. Potom vmiešame múku so sóda bikarbónou, celé vajcia a olej. Cesto vylejeme do  vymasteného, múkou vysypaného plechu a vložíme do predhriatej rúry, pečieme pri teplote 180°-200°C približne 30 minút. Po upečení poprášime cukrom alebo strúhaným kokosom. Koláč je šťavnatý, môžeme ho servírovať teplý i vychladnutý. Pravda, ak vôbec stihne  vychladnúť, lebo  chutí tak skvelo, že sa po ňom doslova „zapráši“. </a:t>
            </a:r>
          </a:p>
          <a:p>
            <a:pPr algn="just"/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7987179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7667">
        <p15:prstTrans prst="airplane"/>
      </p:transition>
    </mc:Choice>
    <mc:Fallback>
      <p:transition spd="slow" advClick="0" advTm="176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1030</TotalTime>
  <Words>2001</Words>
  <Application>Microsoft Office PowerPoint</Application>
  <PresentationFormat>Širokouhlá</PresentationFormat>
  <Paragraphs>214</Paragraphs>
  <Slides>35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35</vt:i4>
      </vt:variant>
    </vt:vector>
  </HeadingPairs>
  <TitlesOfParts>
    <vt:vector size="40" baseType="lpstr">
      <vt:lpstr>Arial</vt:lpstr>
      <vt:lpstr>Trebuchet MS</vt:lpstr>
      <vt:lpstr>Tw Cen MT</vt:lpstr>
      <vt:lpstr>Wingdings</vt:lpstr>
      <vt:lpstr>Obvod</vt:lpstr>
      <vt:lpstr>SIEDMACI V KUCHYNI</vt:lpstr>
      <vt:lpstr>Siedmaci v kuchyni</vt:lpstr>
      <vt:lpstr>TIRAMISU podľa Katky Domsiovej </vt:lpstr>
      <vt:lpstr>Prezentácia programu PowerPoint</vt:lpstr>
      <vt:lpstr>Pečené zemiaky á la Ninka Drobná</vt:lpstr>
      <vt:lpstr>Prezentácia programu PowerPoint</vt:lpstr>
      <vt:lpstr>Marhuľové muffiny podľa Paťky Kellerovej</vt:lpstr>
      <vt:lpstr>Marhuľové muffiny</vt:lpstr>
      <vt:lpstr>Jablkový koláč od Dominika Kubíka</vt:lpstr>
      <vt:lpstr>Jablkový koláč</vt:lpstr>
      <vt:lpstr>Pizza Margherita podľa Alexa Lakatosa</vt:lpstr>
      <vt:lpstr>Pizza Margherita</vt:lpstr>
      <vt:lpstr>Pizza koláčiky á la Rasťo Melcher</vt:lpstr>
      <vt:lpstr>Pizza koláčiky</vt:lpstr>
      <vt:lpstr>Omeleta podľa Mirka Morihlatka</vt:lpstr>
      <vt:lpstr>Omeleta so syrom</vt:lpstr>
      <vt:lpstr>Ham and eggs podľa Jožka Pagáča</vt:lpstr>
      <vt:lpstr>Ham and eggs alias hemendeks</vt:lpstr>
      <vt:lpstr>Pizza rožky á la Robko Paradi</vt:lpstr>
      <vt:lpstr>Pizza rožky</vt:lpstr>
      <vt:lpstr>Kinder čokoláda podľa Mišel Posztóšovej</vt:lpstr>
      <vt:lpstr>Kinder čokoláda</vt:lpstr>
      <vt:lpstr>Párky v cestíčku á la Jakub Potocsi</vt:lpstr>
      <vt:lpstr>Párky v lístkovom cestíčku</vt:lpstr>
      <vt:lpstr>Palacinky podľa Ninky Ratuskej</vt:lpstr>
      <vt:lpstr>Palacinky</vt:lpstr>
      <vt:lpstr>Zemiakové placky na spôsob Janka Riga</vt:lpstr>
      <vt:lpstr>Zemiakové placky </vt:lpstr>
      <vt:lpstr>Jogurtové palacinky á la Laura Tóthová</vt:lpstr>
      <vt:lpstr>Jogurtové palacinky</vt:lpstr>
      <vt:lpstr>ŠPAGETY podľa Renátky Vaškovičovej</vt:lpstr>
      <vt:lpstr>Špagety</vt:lpstr>
      <vt:lpstr>Muffiny á la Hugo Vítek</vt:lpstr>
      <vt:lpstr>Muffiny</vt:lpstr>
      <vt:lpstr>Ďakujeme vám za pozornosť  a želáme dobrú chuť!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SIEDMACKA KUCHÁRSKA KNIHA</dc:title>
  <dc:creator>Riaditelna</dc:creator>
  <cp:lastModifiedBy>Riaditelna</cp:lastModifiedBy>
  <cp:revision>135</cp:revision>
  <dcterms:created xsi:type="dcterms:W3CDTF">2016-04-01T13:05:19Z</dcterms:created>
  <dcterms:modified xsi:type="dcterms:W3CDTF">2016-04-04T14:13:57Z</dcterms:modified>
</cp:coreProperties>
</file>